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Override PartName="/ppt/slides/slide1.xml" ContentType="application/vnd.openxmlformats-officedocument.presentationml.slide+xml"/>
  <Default Extension="jpg" ContentType="image/jpg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</p:sldIdLst>
  <p:sldSz cx="7556500" cy="10693400"/>
  <p:notesSz cx="75565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ts val="1614"/>
              </a:lnSpc>
            </a:pPr>
            <a:fld id="{81D60167-4931-47E6-BA6A-407CBD079E47}" type="slidenum">
              <a:rPr dirty="0" spc="-5"/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ts val="1614"/>
              </a:lnSpc>
            </a:pPr>
            <a:fld id="{81D60167-4931-47E6-BA6A-407CBD079E47}" type="slidenum">
              <a:rPr dirty="0" spc="-5"/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ts val="1614"/>
              </a:lnSpc>
            </a:pPr>
            <a:fld id="{81D60167-4931-47E6-BA6A-407CBD079E47}" type="slidenum">
              <a:rPr dirty="0" spc="-5"/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ts val="1614"/>
              </a:lnSpc>
            </a:pPr>
            <a:fld id="{81D60167-4931-47E6-BA6A-407CBD079E47}" type="slidenum">
              <a:rPr dirty="0" spc="-5"/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ts val="1614"/>
              </a:lnSpc>
            </a:pPr>
            <a:fld id="{81D60167-4931-47E6-BA6A-407CBD079E47}" type="slidenum">
              <a:rPr dirty="0" spc="-5"/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484631" y="505967"/>
            <a:ext cx="2897123" cy="633983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3706240" y="9852228"/>
            <a:ext cx="153670" cy="228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ts val="1614"/>
              </a:lnSpc>
            </a:pPr>
            <a:fld id="{81D60167-4931-47E6-BA6A-407CBD079E47}" type="slidenum">
              <a:rPr dirty="0" spc="-5"/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jpg"/><Relationship Id="rId3" Type="http://schemas.openxmlformats.org/officeDocument/2006/relationships/image" Target="../media/image3.png"/><Relationship Id="rId4" Type="http://schemas.openxmlformats.org/officeDocument/2006/relationships/image" Target="../media/image4.png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jpg"/><Relationship Id="rId3" Type="http://schemas.openxmlformats.org/officeDocument/2006/relationships/image" Target="../media/image3.png"/><Relationship Id="rId4" Type="http://schemas.openxmlformats.org/officeDocument/2006/relationships/image" Target="../media/image4.png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jpg"/><Relationship Id="rId3" Type="http://schemas.openxmlformats.org/officeDocument/2006/relationships/image" Target="../media/image3.png"/><Relationship Id="rId4" Type="http://schemas.openxmlformats.org/officeDocument/2006/relationships/image" Target="../media/image24.jpg"/><Relationship Id="rId5" Type="http://schemas.openxmlformats.org/officeDocument/2006/relationships/image" Target="../media/image25.jpg"/><Relationship Id="rId6" Type="http://schemas.openxmlformats.org/officeDocument/2006/relationships/image" Target="../media/image26.jpg"/><Relationship Id="rId7" Type="http://schemas.openxmlformats.org/officeDocument/2006/relationships/image" Target="../media/image27.png"/><Relationship Id="rId8" Type="http://schemas.openxmlformats.org/officeDocument/2006/relationships/image" Target="../media/image28.png"/><Relationship Id="rId9" Type="http://schemas.openxmlformats.org/officeDocument/2006/relationships/image" Target="../media/image4.png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jpg"/><Relationship Id="rId3" Type="http://schemas.openxmlformats.org/officeDocument/2006/relationships/image" Target="../media/image3.png"/><Relationship Id="rId4" Type="http://schemas.openxmlformats.org/officeDocument/2006/relationships/image" Target="../media/image29.jpg"/><Relationship Id="rId5" Type="http://schemas.openxmlformats.org/officeDocument/2006/relationships/image" Target="../media/image30.jpg"/><Relationship Id="rId6" Type="http://schemas.openxmlformats.org/officeDocument/2006/relationships/image" Target="../media/image31.png"/><Relationship Id="rId7" Type="http://schemas.openxmlformats.org/officeDocument/2006/relationships/image" Target="../media/image4.png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jpg"/><Relationship Id="rId3" Type="http://schemas.openxmlformats.org/officeDocument/2006/relationships/image" Target="../media/image3.png"/><Relationship Id="rId4" Type="http://schemas.openxmlformats.org/officeDocument/2006/relationships/image" Target="../media/image4.png"/></Relationships>
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jpg"/><Relationship Id="rId3" Type="http://schemas.openxmlformats.org/officeDocument/2006/relationships/image" Target="../media/image3.png"/><Relationship Id="rId4" Type="http://schemas.openxmlformats.org/officeDocument/2006/relationships/image" Target="../media/image32.png"/><Relationship Id="rId5" Type="http://schemas.openxmlformats.org/officeDocument/2006/relationships/image" Target="../media/image33.png"/><Relationship Id="rId6" Type="http://schemas.openxmlformats.org/officeDocument/2006/relationships/image" Target="../media/image34.png"/><Relationship Id="rId7" Type="http://schemas.openxmlformats.org/officeDocument/2006/relationships/image" Target="../media/image35.png"/><Relationship Id="rId8" Type="http://schemas.openxmlformats.org/officeDocument/2006/relationships/image" Target="../media/image36.png"/><Relationship Id="rId9" Type="http://schemas.openxmlformats.org/officeDocument/2006/relationships/image" Target="../media/image4.png"/></Relationships>
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jpg"/><Relationship Id="rId3" Type="http://schemas.openxmlformats.org/officeDocument/2006/relationships/image" Target="../media/image3.png"/><Relationship Id="rId4" Type="http://schemas.openxmlformats.org/officeDocument/2006/relationships/image" Target="../media/image37.jpg"/><Relationship Id="rId5" Type="http://schemas.openxmlformats.org/officeDocument/2006/relationships/image" Target="../media/image38.png"/><Relationship Id="rId6" Type="http://schemas.openxmlformats.org/officeDocument/2006/relationships/image" Target="../media/image4.png"/></Relationships>
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jpg"/><Relationship Id="rId3" Type="http://schemas.openxmlformats.org/officeDocument/2006/relationships/image" Target="../media/image3.png"/><Relationship Id="rId4" Type="http://schemas.openxmlformats.org/officeDocument/2006/relationships/image" Target="../media/image39.jpg"/><Relationship Id="rId5" Type="http://schemas.openxmlformats.org/officeDocument/2006/relationships/image" Target="../media/image40.png"/><Relationship Id="rId6" Type="http://schemas.openxmlformats.org/officeDocument/2006/relationships/image" Target="../media/image41.jpg"/><Relationship Id="rId7" Type="http://schemas.openxmlformats.org/officeDocument/2006/relationships/image" Target="../media/image4.png"/></Relationships>
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jpg"/><Relationship Id="rId3" Type="http://schemas.openxmlformats.org/officeDocument/2006/relationships/image" Target="../media/image3.png"/><Relationship Id="rId4" Type="http://schemas.openxmlformats.org/officeDocument/2006/relationships/image" Target="../media/image42.jpg"/><Relationship Id="rId5" Type="http://schemas.openxmlformats.org/officeDocument/2006/relationships/image" Target="../media/image43.jpg"/><Relationship Id="rId6" Type="http://schemas.openxmlformats.org/officeDocument/2006/relationships/image" Target="../media/image4.png"/></Relationships>
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jpg"/><Relationship Id="rId3" Type="http://schemas.openxmlformats.org/officeDocument/2006/relationships/image" Target="../media/image3.png"/><Relationship Id="rId4" Type="http://schemas.openxmlformats.org/officeDocument/2006/relationships/image" Target="../media/image44.jpg"/><Relationship Id="rId5" Type="http://schemas.openxmlformats.org/officeDocument/2006/relationships/image" Target="../media/image45.png"/><Relationship Id="rId6" Type="http://schemas.openxmlformats.org/officeDocument/2006/relationships/image" Target="../media/image4.pn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jpg"/><Relationship Id="rId3" Type="http://schemas.openxmlformats.org/officeDocument/2006/relationships/image" Target="../media/image3.png"/><Relationship Id="rId4" Type="http://schemas.openxmlformats.org/officeDocument/2006/relationships/image" Target="../media/image4.pn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jpg"/><Relationship Id="rId3" Type="http://schemas.openxmlformats.org/officeDocument/2006/relationships/image" Target="../media/image3.png"/><Relationship Id="rId4" Type="http://schemas.openxmlformats.org/officeDocument/2006/relationships/image" Target="../media/image4.png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jpg"/><Relationship Id="rId3" Type="http://schemas.openxmlformats.org/officeDocument/2006/relationships/image" Target="../media/image3.png"/><Relationship Id="rId4" Type="http://schemas.openxmlformats.org/officeDocument/2006/relationships/image" Target="../media/image4.png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jpg"/><Relationship Id="rId3" Type="http://schemas.openxmlformats.org/officeDocument/2006/relationships/image" Target="../media/image3.png"/><Relationship Id="rId4" Type="http://schemas.openxmlformats.org/officeDocument/2006/relationships/image" Target="../media/image5.png"/><Relationship Id="rId5" Type="http://schemas.openxmlformats.org/officeDocument/2006/relationships/image" Target="../media/image6.png"/><Relationship Id="rId6" Type="http://schemas.openxmlformats.org/officeDocument/2006/relationships/image" Target="../media/image7.png"/><Relationship Id="rId7" Type="http://schemas.openxmlformats.org/officeDocument/2006/relationships/image" Target="../media/image8.png"/><Relationship Id="rId8" Type="http://schemas.openxmlformats.org/officeDocument/2006/relationships/image" Target="../media/image9.png"/><Relationship Id="rId9" Type="http://schemas.openxmlformats.org/officeDocument/2006/relationships/image" Target="../media/image10.png"/><Relationship Id="rId10" Type="http://schemas.openxmlformats.org/officeDocument/2006/relationships/image" Target="../media/image11.png"/><Relationship Id="rId11" Type="http://schemas.openxmlformats.org/officeDocument/2006/relationships/image" Target="../media/image12.png"/><Relationship Id="rId12" Type="http://schemas.openxmlformats.org/officeDocument/2006/relationships/image" Target="../media/image13.png"/><Relationship Id="rId13" Type="http://schemas.openxmlformats.org/officeDocument/2006/relationships/image" Target="../media/image4.png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jpg"/><Relationship Id="rId3" Type="http://schemas.openxmlformats.org/officeDocument/2006/relationships/image" Target="../media/image3.png"/><Relationship Id="rId4" Type="http://schemas.openxmlformats.org/officeDocument/2006/relationships/image" Target="../media/image14.jpg"/><Relationship Id="rId5" Type="http://schemas.openxmlformats.org/officeDocument/2006/relationships/image" Target="../media/image15.jpg"/><Relationship Id="rId6" Type="http://schemas.openxmlformats.org/officeDocument/2006/relationships/image" Target="../media/image16.jpg"/><Relationship Id="rId7" Type="http://schemas.openxmlformats.org/officeDocument/2006/relationships/image" Target="../media/image17.png"/><Relationship Id="rId8" Type="http://schemas.openxmlformats.org/officeDocument/2006/relationships/image" Target="../media/image4.png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jpg"/><Relationship Id="rId3" Type="http://schemas.openxmlformats.org/officeDocument/2006/relationships/image" Target="../media/image3.png"/><Relationship Id="rId4" Type="http://schemas.openxmlformats.org/officeDocument/2006/relationships/image" Target="../media/image18.jpg"/><Relationship Id="rId5" Type="http://schemas.openxmlformats.org/officeDocument/2006/relationships/image" Target="../media/image19.jpg"/><Relationship Id="rId6" Type="http://schemas.openxmlformats.org/officeDocument/2006/relationships/image" Target="../media/image20.jpg"/><Relationship Id="rId7" Type="http://schemas.openxmlformats.org/officeDocument/2006/relationships/image" Target="../media/image21.png"/><Relationship Id="rId8" Type="http://schemas.openxmlformats.org/officeDocument/2006/relationships/image" Target="../media/image4.png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jpg"/><Relationship Id="rId3" Type="http://schemas.openxmlformats.org/officeDocument/2006/relationships/image" Target="../media/image3.png"/><Relationship Id="rId4" Type="http://schemas.openxmlformats.org/officeDocument/2006/relationships/image" Target="../media/image22.png"/><Relationship Id="rId5" Type="http://schemas.openxmlformats.org/officeDocument/2006/relationships/image" Target="../media/image23.png"/><Relationship Id="rId6" Type="http://schemas.openxmlformats.org/officeDocument/2006/relationships/image" Target="../media/image4.png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jpg"/><Relationship Id="rId3" Type="http://schemas.openxmlformats.org/officeDocument/2006/relationships/image" Target="../media/image3.png"/><Relationship Id="rId4" Type="http://schemas.openxmlformats.org/officeDocument/2006/relationships/image" Target="../media/image4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63372" y="469493"/>
            <a:ext cx="2743835" cy="5105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13599"/>
              </a:lnSpc>
              <a:spcBef>
                <a:spcPts val="95"/>
              </a:spcBef>
            </a:pPr>
            <a:r>
              <a:rPr dirty="0" sz="1400" spc="-5" i="1">
                <a:latin typeface="Lucida Calligraphy"/>
                <a:cs typeface="Lucida Calligraphy"/>
              </a:rPr>
              <a:t>Lecture five: </a:t>
            </a:r>
            <a:r>
              <a:rPr dirty="0" sz="1400" i="1">
                <a:latin typeface="Lucida Calligraphy"/>
                <a:cs typeface="Lucida Calligraphy"/>
              </a:rPr>
              <a:t>Programmable  </a:t>
            </a:r>
            <a:r>
              <a:rPr dirty="0" sz="1400" spc="-5" i="1">
                <a:latin typeface="Lucida Calligraphy"/>
                <a:cs typeface="Lucida Calligraphy"/>
              </a:rPr>
              <a:t>Logic Devices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495675" y="466470"/>
            <a:ext cx="857250" cy="7383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5077967" y="509015"/>
            <a:ext cx="2057399" cy="50901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5243321" y="437488"/>
            <a:ext cx="1727835" cy="5803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69875" marR="5080" indent="-257810">
              <a:lnSpc>
                <a:spcPct val="130000"/>
              </a:lnSpc>
              <a:spcBef>
                <a:spcPts val="100"/>
              </a:spcBef>
            </a:pPr>
            <a:r>
              <a:rPr dirty="0" sz="1400" i="1">
                <a:latin typeface="Lucida Calligraphy"/>
                <a:cs typeface="Lucida Calligraphy"/>
              </a:rPr>
              <a:t>Asst. </a:t>
            </a:r>
            <a:r>
              <a:rPr dirty="0" sz="1400" spc="-5" i="1">
                <a:latin typeface="Lucida Calligraphy"/>
                <a:cs typeface="Lucida Calligraphy"/>
              </a:rPr>
              <a:t>Lec.</a:t>
            </a:r>
            <a:r>
              <a:rPr dirty="0" sz="1400" spc="-55" i="1">
                <a:latin typeface="Lucida Calligraphy"/>
                <a:cs typeface="Lucida Calligraphy"/>
              </a:rPr>
              <a:t> </a:t>
            </a:r>
            <a:r>
              <a:rPr dirty="0" sz="1400" spc="-10" i="1">
                <a:latin typeface="Lucida Calligraphy"/>
                <a:cs typeface="Lucida Calligraphy"/>
              </a:rPr>
              <a:t>Hussien  </a:t>
            </a:r>
            <a:r>
              <a:rPr dirty="0" sz="1400" spc="-5" i="1">
                <a:latin typeface="Lucida Calligraphy"/>
                <a:cs typeface="Lucida Calligraphy"/>
              </a:rPr>
              <a:t>Yossif</a:t>
            </a:r>
            <a:r>
              <a:rPr dirty="0" sz="1400" spc="-25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Radhi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30604" y="1287525"/>
            <a:ext cx="5302250" cy="211899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697865" indent="-228600">
              <a:lnSpc>
                <a:spcPct val="100000"/>
              </a:lnSpc>
              <a:spcBef>
                <a:spcPts val="95"/>
              </a:spcBef>
              <a:buFont typeface="Wingdings"/>
              <a:buChar char=""/>
              <a:tabLst>
                <a:tab pos="698500" algn="l"/>
              </a:tabLst>
            </a:pPr>
            <a:r>
              <a:rPr dirty="0" u="heavy" sz="1600" spc="-5" b="1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Introduction</a:t>
            </a:r>
            <a:endParaRPr sz="1600">
              <a:latin typeface="Times New Roman"/>
              <a:cs typeface="Times New Roman"/>
            </a:endParaRPr>
          </a:p>
          <a:p>
            <a:pPr algn="just" marL="12700" marR="5080" indent="112395">
              <a:lnSpc>
                <a:spcPct val="138100"/>
              </a:lnSpc>
              <a:spcBef>
                <a:spcPts val="640"/>
              </a:spcBef>
            </a:pPr>
            <a:r>
              <a:rPr dirty="0" sz="1400" spc="-60">
                <a:latin typeface="Arial"/>
                <a:cs typeface="Arial"/>
              </a:rPr>
              <a:t>In </a:t>
            </a:r>
            <a:r>
              <a:rPr dirty="0" sz="1400" spc="-70">
                <a:latin typeface="Arial"/>
                <a:cs typeface="Arial"/>
              </a:rPr>
              <a:t>general </a:t>
            </a:r>
            <a:r>
              <a:rPr dirty="0" sz="1400" spc="-65">
                <a:latin typeface="Arial"/>
                <a:cs typeface="Arial"/>
              </a:rPr>
              <a:t>there </a:t>
            </a:r>
            <a:r>
              <a:rPr dirty="0" sz="1400" spc="-70">
                <a:latin typeface="Arial"/>
                <a:cs typeface="Arial"/>
              </a:rPr>
              <a:t>are</a:t>
            </a:r>
            <a:r>
              <a:rPr dirty="0" sz="1400" spc="245">
                <a:latin typeface="Arial"/>
                <a:cs typeface="Arial"/>
              </a:rPr>
              <a:t> </a:t>
            </a:r>
            <a:r>
              <a:rPr dirty="0" sz="1400" spc="-75">
                <a:latin typeface="Arial"/>
                <a:cs typeface="Arial"/>
              </a:rPr>
              <a:t>two broad </a:t>
            </a:r>
            <a:r>
              <a:rPr dirty="0" sz="1400" spc="-70">
                <a:latin typeface="Arial"/>
                <a:cs typeface="Arial"/>
              </a:rPr>
              <a:t>categories </a:t>
            </a:r>
            <a:r>
              <a:rPr dirty="0" sz="1400" spc="-60">
                <a:latin typeface="Arial"/>
                <a:cs typeface="Arial"/>
              </a:rPr>
              <a:t>of logic </a:t>
            </a:r>
            <a:r>
              <a:rPr dirty="0" sz="1400" spc="-70">
                <a:latin typeface="Arial"/>
                <a:cs typeface="Arial"/>
              </a:rPr>
              <a:t>devices, </a:t>
            </a:r>
            <a:r>
              <a:rPr dirty="0" sz="1400" spc="-80">
                <a:latin typeface="Arial"/>
                <a:cs typeface="Arial"/>
              </a:rPr>
              <a:t>namely  </a:t>
            </a:r>
            <a:r>
              <a:rPr dirty="0" sz="1400" spc="-60">
                <a:latin typeface="Arial"/>
                <a:cs typeface="Arial"/>
              </a:rPr>
              <a:t>fixed </a:t>
            </a:r>
            <a:r>
              <a:rPr dirty="0" sz="1400" spc="-65">
                <a:latin typeface="Arial"/>
                <a:cs typeface="Arial"/>
              </a:rPr>
              <a:t>logic </a:t>
            </a:r>
            <a:r>
              <a:rPr dirty="0" sz="1400" spc="-75">
                <a:latin typeface="Arial"/>
                <a:cs typeface="Arial"/>
              </a:rPr>
              <a:t>devices </a:t>
            </a:r>
            <a:r>
              <a:rPr dirty="0" sz="1400" spc="-80">
                <a:latin typeface="Arial"/>
                <a:cs typeface="Arial"/>
              </a:rPr>
              <a:t>and programmable </a:t>
            </a:r>
            <a:r>
              <a:rPr dirty="0" sz="1400" spc="-65">
                <a:latin typeface="Arial"/>
                <a:cs typeface="Arial"/>
              </a:rPr>
              <a:t>logic </a:t>
            </a:r>
            <a:r>
              <a:rPr dirty="0" sz="1400" spc="-55">
                <a:latin typeface="Arial"/>
                <a:cs typeface="Arial"/>
              </a:rPr>
              <a:t>devices. </a:t>
            </a:r>
            <a:r>
              <a:rPr dirty="0" sz="1400" spc="-85">
                <a:latin typeface="Arial"/>
                <a:cs typeface="Arial"/>
              </a:rPr>
              <a:t>Whereas </a:t>
            </a:r>
            <a:r>
              <a:rPr dirty="0" sz="1400" spc="-80">
                <a:latin typeface="Arial"/>
                <a:cs typeface="Arial"/>
              </a:rPr>
              <a:t>a </a:t>
            </a:r>
            <a:r>
              <a:rPr dirty="0" sz="1400" spc="-65">
                <a:latin typeface="Arial"/>
                <a:cs typeface="Arial"/>
              </a:rPr>
              <a:t>fixed  </a:t>
            </a:r>
            <a:r>
              <a:rPr dirty="0" sz="1400" spc="-60">
                <a:latin typeface="Arial"/>
                <a:cs typeface="Arial"/>
              </a:rPr>
              <a:t>logic </a:t>
            </a:r>
            <a:r>
              <a:rPr dirty="0" sz="1400" spc="-75">
                <a:latin typeface="Arial"/>
                <a:cs typeface="Arial"/>
              </a:rPr>
              <a:t>device </a:t>
            </a:r>
            <a:r>
              <a:rPr dirty="0" sz="1400" spc="-80">
                <a:latin typeface="Arial"/>
                <a:cs typeface="Arial"/>
              </a:rPr>
              <a:t>such </a:t>
            </a:r>
            <a:r>
              <a:rPr dirty="0" sz="1400" spc="-75">
                <a:latin typeface="Arial"/>
                <a:cs typeface="Arial"/>
              </a:rPr>
              <a:t>as </a:t>
            </a:r>
            <a:r>
              <a:rPr dirty="0" sz="1400" spc="-80">
                <a:latin typeface="Arial"/>
                <a:cs typeface="Arial"/>
              </a:rPr>
              <a:t>a </a:t>
            </a:r>
            <a:r>
              <a:rPr dirty="0" sz="1400" spc="-65">
                <a:latin typeface="Arial"/>
                <a:cs typeface="Arial"/>
              </a:rPr>
              <a:t>logic </a:t>
            </a:r>
            <a:r>
              <a:rPr dirty="0" sz="1400" spc="-70">
                <a:latin typeface="Arial"/>
                <a:cs typeface="Arial"/>
              </a:rPr>
              <a:t>gate </a:t>
            </a:r>
            <a:r>
              <a:rPr dirty="0" sz="1400" spc="-65">
                <a:latin typeface="Arial"/>
                <a:cs typeface="Arial"/>
              </a:rPr>
              <a:t>or </a:t>
            </a:r>
            <a:r>
              <a:rPr dirty="0" sz="1400" spc="-80">
                <a:latin typeface="Arial"/>
                <a:cs typeface="Arial"/>
              </a:rPr>
              <a:t>a </a:t>
            </a:r>
            <a:r>
              <a:rPr dirty="0" sz="1400" spc="-65">
                <a:latin typeface="Arial"/>
                <a:cs typeface="Arial"/>
              </a:rPr>
              <a:t>multiplexer or </a:t>
            </a:r>
            <a:r>
              <a:rPr dirty="0" sz="1400" spc="-80">
                <a:latin typeface="Arial"/>
                <a:cs typeface="Arial"/>
              </a:rPr>
              <a:t>a </a:t>
            </a:r>
            <a:r>
              <a:rPr dirty="0" sz="1400" spc="-15">
                <a:latin typeface="Arial"/>
                <a:cs typeface="Arial"/>
              </a:rPr>
              <a:t>flip-flop </a:t>
            </a:r>
            <a:r>
              <a:rPr dirty="0" sz="1400" spc="-75">
                <a:latin typeface="Arial"/>
                <a:cs typeface="Arial"/>
              </a:rPr>
              <a:t>performs  </a:t>
            </a:r>
            <a:r>
              <a:rPr dirty="0" sz="1400" spc="-80">
                <a:latin typeface="Arial"/>
                <a:cs typeface="Arial"/>
              </a:rPr>
              <a:t>a </a:t>
            </a:r>
            <a:r>
              <a:rPr dirty="0" sz="1400" spc="-75">
                <a:latin typeface="Arial"/>
                <a:cs typeface="Arial"/>
              </a:rPr>
              <a:t>given </a:t>
            </a:r>
            <a:r>
              <a:rPr dirty="0" sz="1400" spc="-65">
                <a:latin typeface="Arial"/>
                <a:cs typeface="Arial"/>
              </a:rPr>
              <a:t>logic function </a:t>
            </a:r>
            <a:r>
              <a:rPr dirty="0" sz="1400" spc="-60">
                <a:latin typeface="Arial"/>
                <a:cs typeface="Arial"/>
              </a:rPr>
              <a:t>that </a:t>
            </a:r>
            <a:r>
              <a:rPr dirty="0" sz="1400" spc="-55">
                <a:latin typeface="Arial"/>
                <a:cs typeface="Arial"/>
              </a:rPr>
              <a:t>is </a:t>
            </a:r>
            <a:r>
              <a:rPr dirty="0" sz="1400" spc="-85">
                <a:latin typeface="Arial"/>
                <a:cs typeface="Arial"/>
              </a:rPr>
              <a:t>known </a:t>
            </a:r>
            <a:r>
              <a:rPr dirty="0" sz="1400" spc="-60">
                <a:latin typeface="Arial"/>
                <a:cs typeface="Arial"/>
              </a:rPr>
              <a:t>at </a:t>
            </a:r>
            <a:r>
              <a:rPr dirty="0" sz="1400" spc="-70">
                <a:latin typeface="Arial"/>
                <a:cs typeface="Arial"/>
              </a:rPr>
              <a:t>the time </a:t>
            </a:r>
            <a:r>
              <a:rPr dirty="0" sz="1400" spc="-60">
                <a:latin typeface="Arial"/>
                <a:cs typeface="Arial"/>
              </a:rPr>
              <a:t>of </a:t>
            </a:r>
            <a:r>
              <a:rPr dirty="0" sz="1400" spc="-75">
                <a:latin typeface="Arial"/>
                <a:cs typeface="Arial"/>
              </a:rPr>
              <a:t>device </a:t>
            </a:r>
            <a:r>
              <a:rPr dirty="0" sz="1400" spc="-70">
                <a:latin typeface="Arial"/>
                <a:cs typeface="Arial"/>
              </a:rPr>
              <a:t>manufacture, </a:t>
            </a:r>
            <a:r>
              <a:rPr dirty="0" sz="1400" spc="-80">
                <a:latin typeface="Arial"/>
                <a:cs typeface="Arial"/>
              </a:rPr>
              <a:t>a  programmable </a:t>
            </a:r>
            <a:r>
              <a:rPr dirty="0" sz="1400" spc="-65">
                <a:latin typeface="Arial"/>
                <a:cs typeface="Arial"/>
              </a:rPr>
              <a:t>logic </a:t>
            </a:r>
            <a:r>
              <a:rPr dirty="0" sz="1400" spc="-70">
                <a:latin typeface="Arial"/>
                <a:cs typeface="Arial"/>
              </a:rPr>
              <a:t>device </a:t>
            </a:r>
            <a:r>
              <a:rPr dirty="0" sz="1400" spc="-80">
                <a:latin typeface="Arial"/>
                <a:cs typeface="Arial"/>
              </a:rPr>
              <a:t>can </a:t>
            </a:r>
            <a:r>
              <a:rPr dirty="0" sz="1400" spc="-85">
                <a:latin typeface="Arial"/>
                <a:cs typeface="Arial"/>
              </a:rPr>
              <a:t>be </a:t>
            </a:r>
            <a:r>
              <a:rPr dirty="0" sz="1400" spc="-70">
                <a:latin typeface="Arial"/>
                <a:cs typeface="Arial"/>
              </a:rPr>
              <a:t>configured </a:t>
            </a:r>
            <a:r>
              <a:rPr dirty="0" sz="1400" spc="-80">
                <a:latin typeface="Arial"/>
                <a:cs typeface="Arial"/>
              </a:rPr>
              <a:t>by </a:t>
            </a:r>
            <a:r>
              <a:rPr dirty="0" sz="1400" spc="-70">
                <a:latin typeface="Arial"/>
                <a:cs typeface="Arial"/>
              </a:rPr>
              <a:t>the user </a:t>
            </a:r>
            <a:r>
              <a:rPr dirty="0" sz="1400" spc="-60">
                <a:latin typeface="Arial"/>
                <a:cs typeface="Arial"/>
              </a:rPr>
              <a:t>to </a:t>
            </a:r>
            <a:r>
              <a:rPr dirty="0" sz="1400" spc="-70">
                <a:latin typeface="Arial"/>
                <a:cs typeface="Arial"/>
              </a:rPr>
              <a:t>perform </a:t>
            </a:r>
            <a:r>
              <a:rPr dirty="0" sz="1400" spc="-80">
                <a:latin typeface="Arial"/>
                <a:cs typeface="Arial"/>
              </a:rPr>
              <a:t>a  </a:t>
            </a:r>
            <a:r>
              <a:rPr dirty="0" sz="1400" spc="-65">
                <a:latin typeface="Arial"/>
                <a:cs typeface="Arial"/>
              </a:rPr>
              <a:t>large variety </a:t>
            </a:r>
            <a:r>
              <a:rPr dirty="0" sz="1400" spc="-60">
                <a:latin typeface="Arial"/>
                <a:cs typeface="Arial"/>
              </a:rPr>
              <a:t>of </a:t>
            </a:r>
            <a:r>
              <a:rPr dirty="0" sz="1400" spc="-65">
                <a:latin typeface="Arial"/>
                <a:cs typeface="Arial"/>
              </a:rPr>
              <a:t>logic</a:t>
            </a:r>
            <a:r>
              <a:rPr dirty="0" sz="1400" spc="55">
                <a:latin typeface="Arial"/>
                <a:cs typeface="Arial"/>
              </a:rPr>
              <a:t> </a:t>
            </a:r>
            <a:r>
              <a:rPr dirty="0" sz="1400" spc="-50">
                <a:latin typeface="Arial"/>
                <a:cs typeface="Arial"/>
              </a:rPr>
              <a:t>functions.</a:t>
            </a:r>
            <a:endParaRPr sz="1400">
              <a:latin typeface="Arial"/>
              <a:cs typeface="Arial"/>
            </a:endParaRPr>
          </a:p>
        </p:txBody>
      </p:sp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1071676" y="3442969"/>
          <a:ext cx="5422265" cy="59340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705735"/>
                <a:gridCol w="2707005"/>
              </a:tblGrid>
              <a:tr h="302133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400" spc="-70">
                          <a:latin typeface="Arial"/>
                          <a:cs typeface="Arial"/>
                        </a:rPr>
                        <a:t>Fixed Logic</a:t>
                      </a:r>
                      <a:r>
                        <a:rPr dirty="0" sz="1400" spc="-16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spc="-75">
                          <a:latin typeface="Arial"/>
                          <a:cs typeface="Arial"/>
                        </a:rPr>
                        <a:t>Devices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342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400" spc="-80">
                          <a:latin typeface="Arial"/>
                          <a:cs typeface="Arial"/>
                        </a:rPr>
                        <a:t>Programmable </a:t>
                      </a:r>
                      <a:r>
                        <a:rPr dirty="0" sz="1400" spc="-70">
                          <a:latin typeface="Arial"/>
                          <a:cs typeface="Arial"/>
                        </a:rPr>
                        <a:t>Logic</a:t>
                      </a:r>
                      <a:r>
                        <a:rPr dirty="0" sz="1400" spc="-15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spc="-75">
                          <a:latin typeface="Arial"/>
                          <a:cs typeface="Arial"/>
                        </a:rPr>
                        <a:t>Devices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342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185672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dirty="0" sz="1400" spc="-65">
                          <a:latin typeface="Arial"/>
                          <a:cs typeface="Arial"/>
                        </a:rPr>
                        <a:t>the   </a:t>
                      </a:r>
                      <a:r>
                        <a:rPr dirty="0" sz="1400" spc="-70">
                          <a:latin typeface="Arial"/>
                          <a:cs typeface="Arial"/>
                        </a:rPr>
                        <a:t>time </a:t>
                      </a:r>
                      <a:r>
                        <a:rPr dirty="0" sz="1400" spc="24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spc="-70">
                          <a:latin typeface="Arial"/>
                          <a:cs typeface="Arial"/>
                        </a:rPr>
                        <a:t>required   </a:t>
                      </a:r>
                      <a:r>
                        <a:rPr dirty="0" sz="1400" spc="-75">
                          <a:latin typeface="Arial"/>
                          <a:cs typeface="Arial"/>
                        </a:rPr>
                        <a:t>from   design</a:t>
                      </a:r>
                      <a:r>
                        <a:rPr dirty="0" sz="1400" spc="-70">
                          <a:latin typeface="Arial"/>
                          <a:cs typeface="Arial"/>
                        </a:rPr>
                        <a:t> to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 marL="68580">
                        <a:lnSpc>
                          <a:spcPct val="100000"/>
                        </a:lnSpc>
                        <a:spcBef>
                          <a:spcPts val="635"/>
                        </a:spcBef>
                        <a:tabLst>
                          <a:tab pos="555625" algn="l"/>
                          <a:tab pos="1113155" algn="l"/>
                          <a:tab pos="1766570" algn="l"/>
                          <a:tab pos="2413635" algn="l"/>
                        </a:tabLst>
                      </a:pPr>
                      <a:r>
                        <a:rPr dirty="0" sz="1400" spc="-65">
                          <a:latin typeface="Arial"/>
                          <a:cs typeface="Arial"/>
                        </a:rPr>
                        <a:t>the	</a:t>
                      </a:r>
                      <a:r>
                        <a:rPr dirty="0" sz="1400" spc="-55">
                          <a:latin typeface="Arial"/>
                          <a:cs typeface="Arial"/>
                        </a:rPr>
                        <a:t>final	</a:t>
                      </a:r>
                      <a:r>
                        <a:rPr dirty="0" sz="1400" spc="-75">
                          <a:latin typeface="Arial"/>
                          <a:cs typeface="Arial"/>
                        </a:rPr>
                        <a:t>stage	</a:t>
                      </a:r>
                      <a:r>
                        <a:rPr dirty="0" sz="1400" spc="-85">
                          <a:latin typeface="Arial"/>
                          <a:cs typeface="Arial"/>
                        </a:rPr>
                        <a:t>when	</a:t>
                      </a:r>
                      <a:r>
                        <a:rPr dirty="0" sz="1400" spc="-70">
                          <a:latin typeface="Arial"/>
                          <a:cs typeface="Arial"/>
                        </a:rPr>
                        <a:t>the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 marL="68580" marR="61594">
                        <a:lnSpc>
                          <a:spcPct val="137900"/>
                        </a:lnSpc>
                        <a:spcBef>
                          <a:spcPts val="15"/>
                        </a:spcBef>
                        <a:tabLst>
                          <a:tab pos="1203325" algn="l"/>
                          <a:tab pos="1822450" algn="l"/>
                          <a:tab pos="2093595" algn="l"/>
                        </a:tabLst>
                      </a:pPr>
                      <a:r>
                        <a:rPr dirty="0" sz="1400">
                          <a:latin typeface="Arial"/>
                          <a:cs typeface="Arial"/>
                        </a:rPr>
                        <a:t>man</a:t>
                      </a:r>
                      <a:r>
                        <a:rPr dirty="0" sz="1400" spc="5">
                          <a:latin typeface="Arial"/>
                          <a:cs typeface="Arial"/>
                        </a:rPr>
                        <a:t>u</a:t>
                      </a:r>
                      <a:r>
                        <a:rPr dirty="0" sz="1400" spc="-20">
                          <a:latin typeface="Arial"/>
                          <a:cs typeface="Arial"/>
                        </a:rPr>
                        <a:t>f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a</a:t>
                      </a:r>
                      <a:r>
                        <a:rPr dirty="0" sz="1400" spc="-5">
                          <a:latin typeface="Arial"/>
                          <a:cs typeface="Arial"/>
                        </a:rPr>
                        <a:t>c</a:t>
                      </a:r>
                      <a:r>
                        <a:rPr dirty="0" sz="1400" spc="-15">
                          <a:latin typeface="Arial"/>
                          <a:cs typeface="Arial"/>
                        </a:rPr>
                        <a:t>t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u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r</a:t>
                      </a:r>
                      <a:r>
                        <a:rPr dirty="0" sz="1400" spc="-10">
                          <a:latin typeface="Arial"/>
                          <a:cs typeface="Arial"/>
                        </a:rPr>
                        <a:t>e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d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	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d</a:t>
                      </a:r>
                      <a:r>
                        <a:rPr dirty="0" sz="1400" spc="-10">
                          <a:latin typeface="Arial"/>
                          <a:cs typeface="Arial"/>
                        </a:rPr>
                        <a:t>e</a:t>
                      </a:r>
                      <a:r>
                        <a:rPr dirty="0" sz="1400" spc="-5">
                          <a:latin typeface="Arial"/>
                          <a:cs typeface="Arial"/>
                        </a:rPr>
                        <a:t>vi</a:t>
                      </a:r>
                      <a:r>
                        <a:rPr dirty="0" sz="1400" spc="-10">
                          <a:latin typeface="Arial"/>
                          <a:cs typeface="Arial"/>
                        </a:rPr>
                        <a:t>c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e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	</a:t>
                      </a:r>
                      <a:r>
                        <a:rPr dirty="0" sz="1400" spc="-5">
                          <a:latin typeface="Arial"/>
                          <a:cs typeface="Arial"/>
                        </a:rPr>
                        <a:t>i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s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	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a</a:t>
                      </a:r>
                      <a:r>
                        <a:rPr dirty="0" sz="1400" spc="-5">
                          <a:latin typeface="Arial"/>
                          <a:cs typeface="Arial"/>
                        </a:rPr>
                        <a:t>c</a:t>
                      </a:r>
                      <a:r>
                        <a:rPr dirty="0" sz="1400" spc="-15">
                          <a:latin typeface="Arial"/>
                          <a:cs typeface="Arial"/>
                        </a:rPr>
                        <a:t>t</a:t>
                      </a:r>
                      <a:r>
                        <a:rPr dirty="0" sz="1400" spc="-10">
                          <a:latin typeface="Arial"/>
                          <a:cs typeface="Arial"/>
                        </a:rPr>
                        <a:t>u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a</a:t>
                      </a:r>
                      <a:r>
                        <a:rPr dirty="0" sz="1400" spc="-5">
                          <a:latin typeface="Arial"/>
                          <a:cs typeface="Arial"/>
                        </a:rPr>
                        <a:t>ll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y  </a:t>
                      </a:r>
                      <a:r>
                        <a:rPr dirty="0" sz="1400" spc="-65">
                          <a:latin typeface="Arial"/>
                          <a:cs typeface="Arial"/>
                        </a:rPr>
                        <a:t>available </a:t>
                      </a:r>
                      <a:r>
                        <a:rPr dirty="0" sz="1400" spc="-55">
                          <a:latin typeface="Arial"/>
                          <a:cs typeface="Arial"/>
                        </a:rPr>
                        <a:t>is</a:t>
                      </a:r>
                      <a:r>
                        <a:rPr dirty="0" sz="1400" spc="-15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spc="-70">
                          <a:latin typeface="Arial"/>
                          <a:cs typeface="Arial"/>
                        </a:rPr>
                        <a:t>long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3365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dirty="0" sz="1400" spc="-45">
                          <a:latin typeface="Arial"/>
                          <a:cs typeface="Arial"/>
                        </a:rPr>
                        <a:t>PLD-based </a:t>
                      </a:r>
                      <a:r>
                        <a:rPr dirty="0" sz="1400" spc="-75">
                          <a:latin typeface="Arial"/>
                          <a:cs typeface="Arial"/>
                        </a:rPr>
                        <a:t>design </a:t>
                      </a:r>
                      <a:r>
                        <a:rPr dirty="0" sz="1400" spc="-70">
                          <a:latin typeface="Arial"/>
                          <a:cs typeface="Arial"/>
                        </a:rPr>
                        <a:t>requires</a:t>
                      </a:r>
                      <a:r>
                        <a:rPr dirty="0" sz="1400" spc="-6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spc="-90">
                          <a:latin typeface="Arial"/>
                          <a:cs typeface="Arial"/>
                        </a:rPr>
                        <a:t>much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 marL="67945" marR="471170">
                        <a:lnSpc>
                          <a:spcPts val="2330"/>
                        </a:lnSpc>
                        <a:spcBef>
                          <a:spcPts val="175"/>
                        </a:spcBef>
                      </a:pPr>
                      <a:r>
                        <a:rPr dirty="0" sz="1400" spc="-65">
                          <a:latin typeface="Arial"/>
                          <a:cs typeface="Arial"/>
                        </a:rPr>
                        <a:t>less </a:t>
                      </a:r>
                      <a:r>
                        <a:rPr dirty="0" sz="1400" spc="-70">
                          <a:latin typeface="Arial"/>
                          <a:cs typeface="Arial"/>
                        </a:rPr>
                        <a:t>time </a:t>
                      </a:r>
                      <a:r>
                        <a:rPr dirty="0" sz="1400" spc="-75">
                          <a:latin typeface="Arial"/>
                          <a:cs typeface="Arial"/>
                        </a:rPr>
                        <a:t>from design </a:t>
                      </a:r>
                      <a:r>
                        <a:rPr dirty="0" sz="1400" spc="-70">
                          <a:latin typeface="Arial"/>
                          <a:cs typeface="Arial"/>
                        </a:rPr>
                        <a:t>cycle </a:t>
                      </a:r>
                      <a:r>
                        <a:rPr dirty="0" sz="1400" spc="-60">
                          <a:latin typeface="Arial"/>
                          <a:cs typeface="Arial"/>
                        </a:rPr>
                        <a:t>to  </a:t>
                      </a:r>
                      <a:r>
                        <a:rPr dirty="0" sz="1400" spc="-70">
                          <a:latin typeface="Arial"/>
                          <a:cs typeface="Arial"/>
                        </a:rPr>
                        <a:t>production</a:t>
                      </a:r>
                      <a:r>
                        <a:rPr dirty="0" sz="1400" spc="5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spc="-40">
                          <a:latin typeface="Arial"/>
                          <a:cs typeface="Arial"/>
                        </a:rPr>
                        <a:t>run.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3365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774189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dirty="0" sz="1400" spc="-60">
                          <a:latin typeface="Arial"/>
                          <a:cs typeface="Arial"/>
                        </a:rPr>
                        <a:t>In  </a:t>
                      </a:r>
                      <a:r>
                        <a:rPr dirty="0" sz="1400" spc="-65">
                          <a:latin typeface="Arial"/>
                          <a:cs typeface="Arial"/>
                        </a:rPr>
                        <a:t>the  </a:t>
                      </a:r>
                      <a:r>
                        <a:rPr dirty="0" sz="1400" spc="-80">
                          <a:latin typeface="Arial"/>
                          <a:cs typeface="Arial"/>
                        </a:rPr>
                        <a:t>case  </a:t>
                      </a:r>
                      <a:r>
                        <a:rPr dirty="0" sz="1400" spc="-60">
                          <a:latin typeface="Arial"/>
                          <a:cs typeface="Arial"/>
                        </a:rPr>
                        <a:t>of  </a:t>
                      </a:r>
                      <a:r>
                        <a:rPr dirty="0" sz="1400" spc="-65">
                          <a:latin typeface="Arial"/>
                          <a:cs typeface="Arial"/>
                        </a:rPr>
                        <a:t>fixed  </a:t>
                      </a:r>
                      <a:r>
                        <a:rPr dirty="0" sz="1400" spc="-60">
                          <a:latin typeface="Arial"/>
                          <a:cs typeface="Arial"/>
                        </a:rPr>
                        <a:t>logic</a:t>
                      </a:r>
                      <a:r>
                        <a:rPr dirty="0" sz="1400" spc="17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spc="-70">
                          <a:latin typeface="Arial"/>
                          <a:cs typeface="Arial"/>
                        </a:rPr>
                        <a:t>devices,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 marL="68580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dirty="0" sz="1400" spc="-65">
                          <a:latin typeface="Arial"/>
                          <a:cs typeface="Arial"/>
                        </a:rPr>
                        <a:t>the   </a:t>
                      </a:r>
                      <a:r>
                        <a:rPr dirty="0" sz="1400" spc="-75">
                          <a:latin typeface="Arial"/>
                          <a:cs typeface="Arial"/>
                        </a:rPr>
                        <a:t>process   </a:t>
                      </a:r>
                      <a:r>
                        <a:rPr dirty="0" sz="1400" spc="-60">
                          <a:latin typeface="Arial"/>
                          <a:cs typeface="Arial"/>
                        </a:rPr>
                        <a:t>of   </a:t>
                      </a:r>
                      <a:r>
                        <a:rPr dirty="0" sz="1400" spc="-75">
                          <a:latin typeface="Arial"/>
                          <a:cs typeface="Arial"/>
                        </a:rPr>
                        <a:t>design  </a:t>
                      </a:r>
                      <a:r>
                        <a:rPr dirty="0" sz="1400" spc="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spc="-65">
                          <a:latin typeface="Arial"/>
                          <a:cs typeface="Arial"/>
                        </a:rPr>
                        <a:t>validation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 algn="just" marL="68580" marR="60960">
                        <a:lnSpc>
                          <a:spcPct val="138100"/>
                        </a:lnSpc>
                        <a:spcBef>
                          <a:spcPts val="10"/>
                        </a:spcBef>
                      </a:pPr>
                      <a:r>
                        <a:rPr dirty="0" sz="1400" spc="-70">
                          <a:latin typeface="Arial"/>
                          <a:cs typeface="Arial"/>
                        </a:rPr>
                        <a:t>followed</a:t>
                      </a:r>
                      <a:r>
                        <a:rPr dirty="0" sz="1400" spc="24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spc="-75">
                          <a:latin typeface="Arial"/>
                          <a:cs typeface="Arial"/>
                        </a:rPr>
                        <a:t>by </a:t>
                      </a:r>
                      <a:r>
                        <a:rPr dirty="0" sz="1400" spc="-70">
                          <a:latin typeface="Arial"/>
                          <a:cs typeface="Arial"/>
                        </a:rPr>
                        <a:t>incorporation  </a:t>
                      </a:r>
                      <a:r>
                        <a:rPr dirty="0" sz="1400" spc="-65">
                          <a:latin typeface="Arial"/>
                          <a:cs typeface="Arial"/>
                        </a:rPr>
                        <a:t>of  </a:t>
                      </a:r>
                      <a:r>
                        <a:rPr dirty="0" sz="1400" spc="-75">
                          <a:latin typeface="Arial"/>
                          <a:cs typeface="Arial"/>
                        </a:rPr>
                        <a:t>changes, which </a:t>
                      </a:r>
                      <a:r>
                        <a:rPr dirty="0" sz="1400" spc="-70">
                          <a:latin typeface="Arial"/>
                          <a:cs typeface="Arial"/>
                        </a:rPr>
                        <a:t>leads to </a:t>
                      </a:r>
                      <a:r>
                        <a:rPr dirty="0" sz="1400" spc="-85">
                          <a:latin typeface="Arial"/>
                          <a:cs typeface="Arial"/>
                        </a:rPr>
                        <a:t>an  </a:t>
                      </a:r>
                      <a:r>
                        <a:rPr dirty="0" sz="1400" spc="-80">
                          <a:latin typeface="Arial"/>
                          <a:cs typeface="Arial"/>
                        </a:rPr>
                        <a:t>enhanced </a:t>
                      </a:r>
                      <a:r>
                        <a:rPr dirty="0" sz="1400" spc="-70">
                          <a:latin typeface="Arial"/>
                          <a:cs typeface="Arial"/>
                        </a:rPr>
                        <a:t>cost </a:t>
                      </a:r>
                      <a:r>
                        <a:rPr dirty="0" sz="1400" spc="-60">
                          <a:latin typeface="Arial"/>
                          <a:cs typeface="Arial"/>
                        </a:rPr>
                        <a:t>of </a:t>
                      </a:r>
                      <a:r>
                        <a:rPr dirty="0" sz="1400" spc="-65">
                          <a:latin typeface="Arial"/>
                          <a:cs typeface="Arial"/>
                        </a:rPr>
                        <a:t>the </a:t>
                      </a:r>
                      <a:r>
                        <a:rPr dirty="0" sz="1400" spc="-50">
                          <a:latin typeface="Arial"/>
                          <a:cs typeface="Arial"/>
                        </a:rPr>
                        <a:t>initial  </a:t>
                      </a:r>
                      <a:r>
                        <a:rPr dirty="0" sz="1400" spc="-70">
                          <a:latin typeface="Arial"/>
                          <a:cs typeface="Arial"/>
                        </a:rPr>
                        <a:t>prototype</a:t>
                      </a:r>
                      <a:r>
                        <a:rPr dirty="0" sz="1400" spc="4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spc="-55">
                          <a:latin typeface="Arial"/>
                          <a:cs typeface="Arial"/>
                        </a:rPr>
                        <a:t>device.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3365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dirty="0" sz="1400" spc="-60">
                          <a:latin typeface="Arial"/>
                          <a:cs typeface="Arial"/>
                        </a:rPr>
                        <a:t>In </a:t>
                      </a:r>
                      <a:r>
                        <a:rPr dirty="0" sz="1400" spc="-65">
                          <a:latin typeface="Arial"/>
                          <a:cs typeface="Arial"/>
                        </a:rPr>
                        <a:t>the </a:t>
                      </a:r>
                      <a:r>
                        <a:rPr dirty="0" sz="1400" spc="-80">
                          <a:latin typeface="Arial"/>
                          <a:cs typeface="Arial"/>
                        </a:rPr>
                        <a:t>case </a:t>
                      </a:r>
                      <a:r>
                        <a:rPr dirty="0" sz="1400" spc="-60">
                          <a:latin typeface="Arial"/>
                          <a:cs typeface="Arial"/>
                        </a:rPr>
                        <a:t>of </a:t>
                      </a:r>
                      <a:r>
                        <a:rPr dirty="0" sz="1400" spc="-80">
                          <a:latin typeface="Arial"/>
                          <a:cs typeface="Arial"/>
                        </a:rPr>
                        <a:t>PLDs,</a:t>
                      </a:r>
                      <a:r>
                        <a:rPr dirty="0" sz="1400" spc="-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spc="-75">
                          <a:latin typeface="Arial"/>
                          <a:cs typeface="Arial"/>
                        </a:rPr>
                        <a:t>inexpensive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 marL="67945" marR="64135">
                        <a:lnSpc>
                          <a:spcPts val="2330"/>
                        </a:lnSpc>
                        <a:spcBef>
                          <a:spcPts val="175"/>
                        </a:spcBef>
                        <a:tabLst>
                          <a:tab pos="805180" algn="l"/>
                          <a:tab pos="1272540" algn="l"/>
                          <a:tab pos="1661160" algn="l"/>
                          <a:tab pos="1969770" algn="l"/>
                          <a:tab pos="2449195" algn="l"/>
                        </a:tabLst>
                      </a:pPr>
                      <a:r>
                        <a:rPr dirty="0" sz="1400" spc="-5">
                          <a:latin typeface="Arial"/>
                          <a:cs typeface="Arial"/>
                        </a:rPr>
                        <a:t>s</a:t>
                      </a:r>
                      <a:r>
                        <a:rPr dirty="0" sz="1400" spc="5">
                          <a:latin typeface="Arial"/>
                          <a:cs typeface="Arial"/>
                        </a:rPr>
                        <a:t>o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f</a:t>
                      </a:r>
                      <a:r>
                        <a:rPr dirty="0" sz="1400" spc="-10">
                          <a:latin typeface="Arial"/>
                          <a:cs typeface="Arial"/>
                        </a:rPr>
                        <a:t>t</a:t>
                      </a:r>
                      <a:r>
                        <a:rPr dirty="0" sz="1400" spc="-15">
                          <a:latin typeface="Arial"/>
                          <a:cs typeface="Arial"/>
                        </a:rPr>
                        <a:t>w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a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re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	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t</a:t>
                      </a:r>
                      <a:r>
                        <a:rPr dirty="0" sz="1400" spc="-10">
                          <a:latin typeface="Arial"/>
                          <a:cs typeface="Arial"/>
                        </a:rPr>
                        <a:t>o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o</a:t>
                      </a:r>
                      <a:r>
                        <a:rPr dirty="0" sz="1400" spc="-5">
                          <a:latin typeface="Arial"/>
                          <a:cs typeface="Arial"/>
                        </a:rPr>
                        <a:t>l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s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	</a:t>
                      </a:r>
                      <a:r>
                        <a:rPr dirty="0" sz="1400" spc="-5">
                          <a:latin typeface="Arial"/>
                          <a:cs typeface="Arial"/>
                        </a:rPr>
                        <a:t>ca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n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	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be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	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u</a:t>
                      </a:r>
                      <a:r>
                        <a:rPr dirty="0" sz="1400" spc="-10">
                          <a:latin typeface="Arial"/>
                          <a:cs typeface="Arial"/>
                        </a:rPr>
                        <a:t>s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ed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	</a:t>
                      </a:r>
                      <a:r>
                        <a:rPr dirty="0" sz="1400" spc="-20">
                          <a:latin typeface="Arial"/>
                          <a:cs typeface="Arial"/>
                        </a:rPr>
                        <a:t>f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o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r  </a:t>
                      </a:r>
                      <a:r>
                        <a:rPr dirty="0" sz="1400" spc="-70">
                          <a:latin typeface="Arial"/>
                          <a:cs typeface="Arial"/>
                        </a:rPr>
                        <a:t>quick </a:t>
                      </a:r>
                      <a:r>
                        <a:rPr dirty="0" sz="1400" spc="-65">
                          <a:latin typeface="Arial"/>
                          <a:cs typeface="Arial"/>
                        </a:rPr>
                        <a:t>validation </a:t>
                      </a:r>
                      <a:r>
                        <a:rPr dirty="0" sz="1400" spc="-60">
                          <a:latin typeface="Arial"/>
                          <a:cs typeface="Arial"/>
                        </a:rPr>
                        <a:t>of</a:t>
                      </a:r>
                      <a:r>
                        <a:rPr dirty="0" sz="1400" spc="-3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spc="-60">
                          <a:latin typeface="Arial"/>
                          <a:cs typeface="Arial"/>
                        </a:rPr>
                        <a:t>designs.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3365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95884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dirty="0" sz="1400" spc="-80">
                          <a:latin typeface="Arial"/>
                          <a:cs typeface="Arial"/>
                        </a:rPr>
                        <a:t>These </a:t>
                      </a:r>
                      <a:r>
                        <a:rPr dirty="0" sz="1400" spc="-75">
                          <a:latin typeface="Arial"/>
                          <a:cs typeface="Arial"/>
                        </a:rPr>
                        <a:t>devices cannot </a:t>
                      </a:r>
                      <a:r>
                        <a:rPr dirty="0" sz="1400" spc="-85">
                          <a:latin typeface="Arial"/>
                          <a:cs typeface="Arial"/>
                        </a:rPr>
                        <a:t>be</a:t>
                      </a:r>
                      <a:r>
                        <a:rPr dirty="0" sz="1400" spc="14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spc="-85">
                          <a:latin typeface="Arial"/>
                          <a:cs typeface="Arial"/>
                        </a:rPr>
                        <a:t>changed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 marL="68580">
                        <a:lnSpc>
                          <a:spcPct val="100000"/>
                        </a:lnSpc>
                        <a:spcBef>
                          <a:spcPts val="650"/>
                        </a:spcBef>
                      </a:pPr>
                      <a:r>
                        <a:rPr dirty="0" sz="1400" spc="-85">
                          <a:latin typeface="Arial"/>
                          <a:cs typeface="Arial"/>
                        </a:rPr>
                        <a:t>when </a:t>
                      </a:r>
                      <a:r>
                        <a:rPr dirty="0" sz="1400" spc="-70">
                          <a:latin typeface="Arial"/>
                          <a:cs typeface="Arial"/>
                        </a:rPr>
                        <a:t>the user</a:t>
                      </a:r>
                      <a:r>
                        <a:rPr dirty="0" sz="1400" spc="-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spc="-75">
                          <a:latin typeface="Arial"/>
                          <a:cs typeface="Arial"/>
                        </a:rPr>
                        <a:t>want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3365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dirty="0" sz="1400" spc="-90">
                          <a:latin typeface="Arial"/>
                          <a:cs typeface="Arial"/>
                        </a:rPr>
                        <a:t>PLDs </a:t>
                      </a:r>
                      <a:r>
                        <a:rPr dirty="0" sz="1400" spc="-60">
                          <a:latin typeface="Arial"/>
                          <a:cs typeface="Arial"/>
                        </a:rPr>
                        <a:t>offer to </a:t>
                      </a:r>
                      <a:r>
                        <a:rPr dirty="0" sz="1400" spc="-70">
                          <a:latin typeface="Arial"/>
                          <a:cs typeface="Arial"/>
                        </a:rPr>
                        <a:t>the </a:t>
                      </a:r>
                      <a:r>
                        <a:rPr dirty="0" sz="1400" spc="-75">
                          <a:latin typeface="Arial"/>
                          <a:cs typeface="Arial"/>
                        </a:rPr>
                        <a:t>users </a:t>
                      </a:r>
                      <a:r>
                        <a:rPr dirty="0" sz="1400" spc="-90">
                          <a:latin typeface="Arial"/>
                          <a:cs typeface="Arial"/>
                        </a:rPr>
                        <a:t>much</a:t>
                      </a:r>
                      <a:r>
                        <a:rPr dirty="0" sz="1400" spc="15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spc="-85">
                          <a:latin typeface="Arial"/>
                          <a:cs typeface="Arial"/>
                        </a:rPr>
                        <a:t>more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  <a:spcBef>
                          <a:spcPts val="650"/>
                        </a:spcBef>
                      </a:pPr>
                      <a:r>
                        <a:rPr dirty="0" sz="1400" spc="-50">
                          <a:latin typeface="Arial"/>
                          <a:cs typeface="Arial"/>
                        </a:rPr>
                        <a:t>flexibility </a:t>
                      </a:r>
                      <a:r>
                        <a:rPr dirty="0" sz="1400" spc="-70">
                          <a:latin typeface="Arial"/>
                          <a:cs typeface="Arial"/>
                        </a:rPr>
                        <a:t>during the </a:t>
                      </a:r>
                      <a:r>
                        <a:rPr dirty="0" sz="1400" spc="-75">
                          <a:latin typeface="Arial"/>
                          <a:cs typeface="Arial"/>
                        </a:rPr>
                        <a:t>design</a:t>
                      </a:r>
                      <a:r>
                        <a:rPr dirty="0" sz="1400" spc="6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spc="-50">
                          <a:latin typeface="Arial"/>
                          <a:cs typeface="Arial"/>
                        </a:rPr>
                        <a:t>cycle.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3365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069972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dirty="0" sz="1400" spc="-70">
                          <a:latin typeface="Arial"/>
                          <a:cs typeface="Arial"/>
                        </a:rPr>
                        <a:t>Fixed </a:t>
                      </a:r>
                      <a:r>
                        <a:rPr dirty="0" sz="1400" spc="-65">
                          <a:latin typeface="Arial"/>
                          <a:cs typeface="Arial"/>
                        </a:rPr>
                        <a:t>logic </a:t>
                      </a:r>
                      <a:r>
                        <a:rPr dirty="0" sz="1400" spc="-75">
                          <a:latin typeface="Arial"/>
                          <a:cs typeface="Arial"/>
                        </a:rPr>
                        <a:t>devices </a:t>
                      </a:r>
                      <a:r>
                        <a:rPr dirty="0" sz="1400" spc="-80">
                          <a:latin typeface="Arial"/>
                          <a:cs typeface="Arial"/>
                        </a:rPr>
                        <a:t>have </a:t>
                      </a:r>
                      <a:r>
                        <a:rPr dirty="0" sz="1400" spc="-85">
                          <a:latin typeface="Arial"/>
                          <a:cs typeface="Arial"/>
                        </a:rPr>
                        <a:t>an</a:t>
                      </a:r>
                      <a:r>
                        <a:rPr dirty="0" sz="1400" spc="7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spc="-85">
                          <a:latin typeface="Arial"/>
                          <a:cs typeface="Arial"/>
                        </a:rPr>
                        <a:t>edge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 algn="just" marL="68580" marR="60325">
                        <a:lnSpc>
                          <a:spcPct val="138200"/>
                        </a:lnSpc>
                        <a:spcBef>
                          <a:spcPts val="10"/>
                        </a:spcBef>
                      </a:pPr>
                      <a:r>
                        <a:rPr dirty="0" sz="1400" spc="-55">
                          <a:latin typeface="Arial"/>
                          <a:cs typeface="Arial"/>
                        </a:rPr>
                        <a:t>for </a:t>
                      </a:r>
                      <a:r>
                        <a:rPr dirty="0" sz="1400" spc="-45">
                          <a:latin typeface="Arial"/>
                          <a:cs typeface="Arial"/>
                        </a:rPr>
                        <a:t>large-volume  </a:t>
                      </a:r>
                      <a:r>
                        <a:rPr dirty="0" sz="1400" spc="-65">
                          <a:latin typeface="Arial"/>
                          <a:cs typeface="Arial"/>
                        </a:rPr>
                        <a:t>applications </a:t>
                      </a:r>
                      <a:r>
                        <a:rPr dirty="0" sz="1400" spc="-80">
                          <a:latin typeface="Arial"/>
                          <a:cs typeface="Arial"/>
                        </a:rPr>
                        <a:t>as  </a:t>
                      </a:r>
                      <a:r>
                        <a:rPr dirty="0" sz="1400" spc="-65">
                          <a:latin typeface="Arial"/>
                          <a:cs typeface="Arial"/>
                        </a:rPr>
                        <a:t>they </a:t>
                      </a:r>
                      <a:r>
                        <a:rPr dirty="0" sz="1400" spc="-80">
                          <a:latin typeface="Arial"/>
                          <a:cs typeface="Arial"/>
                        </a:rPr>
                        <a:t>can be </a:t>
                      </a:r>
                      <a:r>
                        <a:rPr dirty="0" sz="1400" spc="-90">
                          <a:latin typeface="Arial"/>
                          <a:cs typeface="Arial"/>
                        </a:rPr>
                        <a:t>mass </a:t>
                      </a:r>
                      <a:r>
                        <a:rPr dirty="0" sz="1400" spc="-80">
                          <a:latin typeface="Arial"/>
                          <a:cs typeface="Arial"/>
                        </a:rPr>
                        <a:t>produced </a:t>
                      </a:r>
                      <a:r>
                        <a:rPr dirty="0" sz="1400" spc="-85">
                          <a:latin typeface="Arial"/>
                          <a:cs typeface="Arial"/>
                        </a:rPr>
                        <a:t>more  </a:t>
                      </a:r>
                      <a:r>
                        <a:rPr dirty="0" sz="1400" spc="-60">
                          <a:latin typeface="Arial"/>
                          <a:cs typeface="Arial"/>
                        </a:rPr>
                        <a:t>economically. </a:t>
                      </a:r>
                      <a:r>
                        <a:rPr dirty="0" sz="1400" spc="-80">
                          <a:latin typeface="Arial"/>
                          <a:cs typeface="Arial"/>
                        </a:rPr>
                        <a:t>They </a:t>
                      </a:r>
                      <a:r>
                        <a:rPr dirty="0" sz="1400" spc="-70">
                          <a:latin typeface="Arial"/>
                          <a:cs typeface="Arial"/>
                        </a:rPr>
                        <a:t>are  also</a:t>
                      </a:r>
                      <a:r>
                        <a:rPr dirty="0" sz="1400" spc="24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spc="-70">
                          <a:latin typeface="Arial"/>
                          <a:cs typeface="Arial"/>
                        </a:rPr>
                        <a:t>the  </a:t>
                      </a:r>
                      <a:r>
                        <a:rPr dirty="0" sz="1400" spc="-65">
                          <a:latin typeface="Arial"/>
                          <a:cs typeface="Arial"/>
                        </a:rPr>
                        <a:t>preferred </a:t>
                      </a:r>
                      <a:r>
                        <a:rPr dirty="0" sz="1400" spc="-75">
                          <a:latin typeface="Arial"/>
                          <a:cs typeface="Arial"/>
                        </a:rPr>
                        <a:t>choice </a:t>
                      </a:r>
                      <a:r>
                        <a:rPr dirty="0" sz="1400" spc="-65">
                          <a:latin typeface="Arial"/>
                          <a:cs typeface="Arial"/>
                        </a:rPr>
                        <a:t>in applications  requiring </a:t>
                      </a:r>
                      <a:r>
                        <a:rPr dirty="0" sz="1400" spc="-70">
                          <a:latin typeface="Arial"/>
                          <a:cs typeface="Arial"/>
                        </a:rPr>
                        <a:t>the highest</a:t>
                      </a:r>
                      <a:r>
                        <a:rPr dirty="0" sz="1400" spc="24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spc="-75">
                          <a:latin typeface="Arial"/>
                          <a:cs typeface="Arial"/>
                        </a:rPr>
                        <a:t>performance  </a:t>
                      </a:r>
                      <a:r>
                        <a:rPr dirty="0" sz="1400" spc="-40">
                          <a:latin typeface="Arial"/>
                          <a:cs typeface="Arial"/>
                        </a:rPr>
                        <a:t>level.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3365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8" name="object 8"/>
          <p:cNvSpPr/>
          <p:nvPr/>
        </p:nvSpPr>
        <p:spPr>
          <a:xfrm>
            <a:off x="312902" y="304799"/>
            <a:ext cx="6937781" cy="1007772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614"/>
              </a:lnSpc>
            </a:pPr>
            <a:fld id="{81D60167-4931-47E6-BA6A-407CBD079E47}" type="slidenum">
              <a:rPr dirty="0" spc="-5"/>
              <a:t>1</a:t>
            </a:fld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63372" y="469493"/>
            <a:ext cx="2743835" cy="5105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13599"/>
              </a:lnSpc>
              <a:spcBef>
                <a:spcPts val="95"/>
              </a:spcBef>
            </a:pPr>
            <a:r>
              <a:rPr dirty="0" sz="1400" spc="-5" i="1">
                <a:latin typeface="Lucida Calligraphy"/>
                <a:cs typeface="Lucida Calligraphy"/>
              </a:rPr>
              <a:t>Lecture five: </a:t>
            </a:r>
            <a:r>
              <a:rPr dirty="0" sz="1400" i="1">
                <a:latin typeface="Lucida Calligraphy"/>
                <a:cs typeface="Lucida Calligraphy"/>
              </a:rPr>
              <a:t>Programmable  </a:t>
            </a:r>
            <a:r>
              <a:rPr dirty="0" sz="1400" spc="-5" i="1">
                <a:latin typeface="Lucida Calligraphy"/>
                <a:cs typeface="Lucida Calligraphy"/>
              </a:rPr>
              <a:t>Logic Devices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495675" y="466470"/>
            <a:ext cx="857250" cy="7383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5077967" y="509015"/>
            <a:ext cx="2057399" cy="50901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5243321" y="437488"/>
            <a:ext cx="1727835" cy="5803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69875" marR="5080" indent="-257810">
              <a:lnSpc>
                <a:spcPct val="130000"/>
              </a:lnSpc>
              <a:spcBef>
                <a:spcPts val="100"/>
              </a:spcBef>
            </a:pPr>
            <a:r>
              <a:rPr dirty="0" sz="1400" i="1">
                <a:latin typeface="Lucida Calligraphy"/>
                <a:cs typeface="Lucida Calligraphy"/>
              </a:rPr>
              <a:t>Asst. </a:t>
            </a:r>
            <a:r>
              <a:rPr dirty="0" sz="1400" spc="-5" i="1">
                <a:latin typeface="Lucida Calligraphy"/>
                <a:cs typeface="Lucida Calligraphy"/>
              </a:rPr>
              <a:t>Lec.</a:t>
            </a:r>
            <a:r>
              <a:rPr dirty="0" sz="1400" spc="-55" i="1">
                <a:latin typeface="Lucida Calligraphy"/>
                <a:cs typeface="Lucida Calligraphy"/>
              </a:rPr>
              <a:t> </a:t>
            </a:r>
            <a:r>
              <a:rPr dirty="0" sz="1400" spc="-10" i="1">
                <a:latin typeface="Lucida Calligraphy"/>
                <a:cs typeface="Lucida Calligraphy"/>
              </a:rPr>
              <a:t>Hussien  </a:t>
            </a:r>
            <a:r>
              <a:rPr dirty="0" sz="1400" spc="-5" i="1">
                <a:latin typeface="Lucida Calligraphy"/>
                <a:cs typeface="Lucida Calligraphy"/>
              </a:rPr>
              <a:t>Yossif</a:t>
            </a:r>
            <a:r>
              <a:rPr dirty="0" sz="1400" spc="-25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Radhi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30604" y="1250034"/>
            <a:ext cx="5302885" cy="62166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algn="just" marL="12700" marR="5080">
              <a:lnSpc>
                <a:spcPct val="138200"/>
              </a:lnSpc>
              <a:spcBef>
                <a:spcPts val="105"/>
              </a:spcBef>
            </a:pPr>
            <a:r>
              <a:rPr dirty="0" sz="1400" spc="-100">
                <a:latin typeface="Arial"/>
                <a:cs typeface="Arial"/>
              </a:rPr>
              <a:t>AND </a:t>
            </a:r>
            <a:r>
              <a:rPr dirty="0" sz="1400" spc="-50">
                <a:latin typeface="Arial"/>
                <a:cs typeface="Arial"/>
              </a:rPr>
              <a:t>gates. </a:t>
            </a:r>
            <a:r>
              <a:rPr dirty="0" sz="1400" spc="-85">
                <a:latin typeface="Arial"/>
                <a:cs typeface="Arial"/>
              </a:rPr>
              <a:t>Each </a:t>
            </a:r>
            <a:r>
              <a:rPr dirty="0" sz="1400" spc="-60">
                <a:latin typeface="Arial"/>
                <a:cs typeface="Arial"/>
              </a:rPr>
              <a:t>of </a:t>
            </a:r>
            <a:r>
              <a:rPr dirty="0" sz="1400" spc="-70">
                <a:latin typeface="Arial"/>
                <a:cs typeface="Arial"/>
              </a:rPr>
              <a:t>the </a:t>
            </a:r>
            <a:r>
              <a:rPr dirty="0" sz="1400" spc="-100">
                <a:latin typeface="Arial"/>
                <a:cs typeface="Arial"/>
              </a:rPr>
              <a:t>AND </a:t>
            </a:r>
            <a:r>
              <a:rPr dirty="0" sz="1400" spc="-75">
                <a:latin typeface="Arial"/>
                <a:cs typeface="Arial"/>
              </a:rPr>
              <a:t>gates here </a:t>
            </a:r>
            <a:r>
              <a:rPr dirty="0" sz="1400" spc="-80">
                <a:latin typeface="Arial"/>
                <a:cs typeface="Arial"/>
              </a:rPr>
              <a:t>has </a:t>
            </a:r>
            <a:r>
              <a:rPr dirty="0" sz="1400" spc="-65">
                <a:latin typeface="Arial"/>
                <a:cs typeface="Arial"/>
              </a:rPr>
              <a:t>eight inputs, </a:t>
            </a:r>
            <a:r>
              <a:rPr dirty="0" sz="1400" spc="-75">
                <a:latin typeface="Arial"/>
                <a:cs typeface="Arial"/>
              </a:rPr>
              <a:t>corresponding  </a:t>
            </a:r>
            <a:r>
              <a:rPr dirty="0" sz="1400" spc="-60">
                <a:latin typeface="Arial"/>
                <a:cs typeface="Arial"/>
              </a:rPr>
              <a:t>to </a:t>
            </a:r>
            <a:r>
              <a:rPr dirty="0" sz="1400" spc="-65">
                <a:latin typeface="Arial"/>
                <a:cs typeface="Arial"/>
              </a:rPr>
              <a:t>four </a:t>
            </a:r>
            <a:r>
              <a:rPr dirty="0" sz="1400" spc="-70">
                <a:latin typeface="Arial"/>
                <a:cs typeface="Arial"/>
              </a:rPr>
              <a:t>input variables </a:t>
            </a:r>
            <a:r>
              <a:rPr dirty="0" sz="1400" spc="-80">
                <a:latin typeface="Arial"/>
                <a:cs typeface="Arial"/>
              </a:rPr>
              <a:t>and </a:t>
            </a:r>
            <a:r>
              <a:rPr dirty="0" sz="1400" spc="-60">
                <a:latin typeface="Arial"/>
                <a:cs typeface="Arial"/>
              </a:rPr>
              <a:t>their </a:t>
            </a:r>
            <a:r>
              <a:rPr dirty="0" sz="1400" spc="-70">
                <a:latin typeface="Arial"/>
                <a:cs typeface="Arial"/>
              </a:rPr>
              <a:t>complements. </a:t>
            </a:r>
            <a:r>
              <a:rPr dirty="0" sz="1400" spc="-85">
                <a:latin typeface="Arial"/>
                <a:cs typeface="Arial"/>
              </a:rPr>
              <a:t>The </a:t>
            </a:r>
            <a:r>
              <a:rPr dirty="0" sz="1400" spc="-70">
                <a:latin typeface="Arial"/>
                <a:cs typeface="Arial"/>
              </a:rPr>
              <a:t>input to </a:t>
            </a:r>
            <a:r>
              <a:rPr dirty="0" sz="1400" spc="-80">
                <a:latin typeface="Arial"/>
                <a:cs typeface="Arial"/>
              </a:rPr>
              <a:t>each </a:t>
            </a:r>
            <a:r>
              <a:rPr dirty="0" sz="1400" spc="-60">
                <a:latin typeface="Arial"/>
                <a:cs typeface="Arial"/>
              </a:rPr>
              <a:t>of </a:t>
            </a:r>
            <a:r>
              <a:rPr dirty="0" sz="1400" spc="-70">
                <a:latin typeface="Arial"/>
                <a:cs typeface="Arial"/>
              </a:rPr>
              <a:t>the  </a:t>
            </a:r>
            <a:r>
              <a:rPr dirty="0" sz="1400" spc="-100">
                <a:latin typeface="Arial"/>
                <a:cs typeface="Arial"/>
              </a:rPr>
              <a:t>AND </a:t>
            </a:r>
            <a:r>
              <a:rPr dirty="0" sz="1400" spc="-75">
                <a:latin typeface="Arial"/>
                <a:cs typeface="Arial"/>
              </a:rPr>
              <a:t>gates </a:t>
            </a:r>
            <a:r>
              <a:rPr dirty="0" sz="1400" spc="-80">
                <a:latin typeface="Arial"/>
                <a:cs typeface="Arial"/>
              </a:rPr>
              <a:t>can </a:t>
            </a:r>
            <a:r>
              <a:rPr dirty="0" sz="1400" spc="-85">
                <a:latin typeface="Arial"/>
                <a:cs typeface="Arial"/>
              </a:rPr>
              <a:t>be programmed </a:t>
            </a:r>
            <a:r>
              <a:rPr dirty="0" sz="1400" spc="-70">
                <a:latin typeface="Arial"/>
                <a:cs typeface="Arial"/>
              </a:rPr>
              <a:t>to</a:t>
            </a:r>
            <a:r>
              <a:rPr dirty="0" sz="1400" spc="245">
                <a:latin typeface="Arial"/>
                <a:cs typeface="Arial"/>
              </a:rPr>
              <a:t> </a:t>
            </a:r>
            <a:r>
              <a:rPr dirty="0" sz="1400" spc="-80">
                <a:latin typeface="Arial"/>
                <a:cs typeface="Arial"/>
              </a:rPr>
              <a:t>be any </a:t>
            </a:r>
            <a:r>
              <a:rPr dirty="0" sz="1400" spc="-60">
                <a:latin typeface="Arial"/>
                <a:cs typeface="Arial"/>
              </a:rPr>
              <a:t>of </a:t>
            </a:r>
            <a:r>
              <a:rPr dirty="0" sz="1400" spc="-70">
                <a:latin typeface="Arial"/>
                <a:cs typeface="Arial"/>
              </a:rPr>
              <a:t>the  possible  </a:t>
            </a:r>
            <a:r>
              <a:rPr dirty="0" sz="1400" spc="-45">
                <a:latin typeface="Arial"/>
                <a:cs typeface="Arial"/>
              </a:rPr>
              <a:t>16  </a:t>
            </a:r>
            <a:r>
              <a:rPr dirty="0" sz="1400" spc="-75">
                <a:latin typeface="Arial"/>
                <a:cs typeface="Arial"/>
              </a:rPr>
              <a:t>combinations </a:t>
            </a:r>
            <a:r>
              <a:rPr dirty="0" sz="1400" spc="-60">
                <a:latin typeface="Arial"/>
                <a:cs typeface="Arial"/>
              </a:rPr>
              <a:t>of </a:t>
            </a:r>
            <a:r>
              <a:rPr dirty="0" sz="1400" spc="-65">
                <a:latin typeface="Arial"/>
                <a:cs typeface="Arial"/>
              </a:rPr>
              <a:t>four input variables </a:t>
            </a:r>
            <a:r>
              <a:rPr dirty="0" sz="1400" spc="-80">
                <a:latin typeface="Arial"/>
                <a:cs typeface="Arial"/>
              </a:rPr>
              <a:t>and </a:t>
            </a:r>
            <a:r>
              <a:rPr dirty="0" sz="1400" spc="-55">
                <a:latin typeface="Arial"/>
                <a:cs typeface="Arial"/>
              </a:rPr>
              <a:t>their </a:t>
            </a:r>
            <a:r>
              <a:rPr dirty="0" sz="1400" spc="-70">
                <a:latin typeface="Arial"/>
                <a:cs typeface="Arial"/>
              </a:rPr>
              <a:t>complements. Four </a:t>
            </a:r>
            <a:r>
              <a:rPr dirty="0" sz="1400" spc="-110">
                <a:latin typeface="Arial"/>
                <a:cs typeface="Arial"/>
              </a:rPr>
              <a:t>OR  </a:t>
            </a:r>
            <a:r>
              <a:rPr dirty="0" sz="1400" spc="-75">
                <a:latin typeface="Arial"/>
                <a:cs typeface="Arial"/>
              </a:rPr>
              <a:t>gates </a:t>
            </a:r>
            <a:r>
              <a:rPr dirty="0" sz="1400" spc="-60">
                <a:latin typeface="Arial"/>
                <a:cs typeface="Arial"/>
              </a:rPr>
              <a:t>at </a:t>
            </a:r>
            <a:r>
              <a:rPr dirty="0" sz="1400" spc="-65">
                <a:latin typeface="Arial"/>
                <a:cs typeface="Arial"/>
              </a:rPr>
              <a:t>the </a:t>
            </a:r>
            <a:r>
              <a:rPr dirty="0" sz="1400" spc="-70">
                <a:latin typeface="Arial"/>
                <a:cs typeface="Arial"/>
              </a:rPr>
              <a:t>output </a:t>
            </a:r>
            <a:r>
              <a:rPr dirty="0" sz="1400" spc="-80">
                <a:latin typeface="Arial"/>
                <a:cs typeface="Arial"/>
              </a:rPr>
              <a:t>can </a:t>
            </a:r>
            <a:r>
              <a:rPr dirty="0" sz="1400" spc="-75">
                <a:latin typeface="Arial"/>
                <a:cs typeface="Arial"/>
              </a:rPr>
              <a:t>generate </a:t>
            </a:r>
            <a:r>
              <a:rPr dirty="0" sz="1400" spc="-65">
                <a:latin typeface="Arial"/>
                <a:cs typeface="Arial"/>
              </a:rPr>
              <a:t>four </a:t>
            </a:r>
            <a:r>
              <a:rPr dirty="0" sz="1400" spc="-60">
                <a:latin typeface="Arial"/>
                <a:cs typeface="Arial"/>
              </a:rPr>
              <a:t>different </a:t>
            </a:r>
            <a:r>
              <a:rPr dirty="0" sz="1400" spc="-80">
                <a:latin typeface="Arial"/>
                <a:cs typeface="Arial"/>
              </a:rPr>
              <a:t>Boolean </a:t>
            </a:r>
            <a:r>
              <a:rPr dirty="0" sz="1400" spc="-65">
                <a:latin typeface="Arial"/>
                <a:cs typeface="Arial"/>
              </a:rPr>
              <a:t>functions, </a:t>
            </a:r>
            <a:r>
              <a:rPr dirty="0" sz="1400" spc="-80">
                <a:latin typeface="Arial"/>
                <a:cs typeface="Arial"/>
              </a:rPr>
              <a:t>each  </a:t>
            </a:r>
            <a:r>
              <a:rPr dirty="0" sz="1400" spc="-75">
                <a:latin typeface="Arial"/>
                <a:cs typeface="Arial"/>
              </a:rPr>
              <a:t>having </a:t>
            </a:r>
            <a:r>
              <a:rPr dirty="0" sz="1400" spc="-80">
                <a:latin typeface="Arial"/>
                <a:cs typeface="Arial"/>
              </a:rPr>
              <a:t>a </a:t>
            </a:r>
            <a:r>
              <a:rPr dirty="0" sz="1400" spc="-95">
                <a:latin typeface="Arial"/>
                <a:cs typeface="Arial"/>
              </a:rPr>
              <a:t>maximum </a:t>
            </a:r>
            <a:r>
              <a:rPr dirty="0" sz="1400" spc="-60">
                <a:latin typeface="Arial"/>
                <a:cs typeface="Arial"/>
              </a:rPr>
              <a:t>of </a:t>
            </a:r>
            <a:r>
              <a:rPr dirty="0" sz="1400" spc="-65">
                <a:latin typeface="Arial"/>
                <a:cs typeface="Arial"/>
              </a:rPr>
              <a:t>eight </a:t>
            </a:r>
            <a:r>
              <a:rPr dirty="0" sz="1400" spc="-75">
                <a:latin typeface="Arial"/>
                <a:cs typeface="Arial"/>
              </a:rPr>
              <a:t>minterms </a:t>
            </a:r>
            <a:r>
              <a:rPr dirty="0" sz="1400" spc="-70">
                <a:latin typeface="Arial"/>
                <a:cs typeface="Arial"/>
              </a:rPr>
              <a:t>out </a:t>
            </a:r>
            <a:r>
              <a:rPr dirty="0" sz="1400" spc="-60">
                <a:latin typeface="Arial"/>
                <a:cs typeface="Arial"/>
              </a:rPr>
              <a:t>of </a:t>
            </a:r>
            <a:r>
              <a:rPr dirty="0" sz="1400" spc="-45">
                <a:latin typeface="Arial"/>
                <a:cs typeface="Arial"/>
              </a:rPr>
              <a:t>16 </a:t>
            </a:r>
            <a:r>
              <a:rPr dirty="0" sz="1400" spc="-75">
                <a:latin typeface="Arial"/>
                <a:cs typeface="Arial"/>
              </a:rPr>
              <a:t>minterms </a:t>
            </a:r>
            <a:r>
              <a:rPr dirty="0" sz="1400" spc="-65">
                <a:latin typeface="Arial"/>
                <a:cs typeface="Arial"/>
              </a:rPr>
              <a:t>possible </a:t>
            </a:r>
            <a:r>
              <a:rPr dirty="0" sz="1400" spc="-70">
                <a:latin typeface="Arial"/>
                <a:cs typeface="Arial"/>
              </a:rPr>
              <a:t>with </a:t>
            </a:r>
            <a:r>
              <a:rPr dirty="0" sz="1400" spc="245">
                <a:latin typeface="Arial"/>
                <a:cs typeface="Arial"/>
              </a:rPr>
              <a:t> </a:t>
            </a:r>
            <a:r>
              <a:rPr dirty="0" sz="1400" spc="-60">
                <a:latin typeface="Arial"/>
                <a:cs typeface="Arial"/>
              </a:rPr>
              <a:t>four </a:t>
            </a:r>
            <a:r>
              <a:rPr dirty="0" sz="1400" spc="-55">
                <a:latin typeface="Arial"/>
                <a:cs typeface="Arial"/>
              </a:rPr>
              <a:t>variables. </a:t>
            </a:r>
            <a:r>
              <a:rPr dirty="0" sz="1400" spc="-85">
                <a:latin typeface="Arial"/>
                <a:cs typeface="Arial"/>
              </a:rPr>
              <a:t>The </a:t>
            </a:r>
            <a:r>
              <a:rPr dirty="0" sz="1400" spc="-65">
                <a:latin typeface="Arial"/>
                <a:cs typeface="Arial"/>
              </a:rPr>
              <a:t>logic </a:t>
            </a:r>
            <a:r>
              <a:rPr dirty="0" sz="1400" spc="-75">
                <a:latin typeface="Arial"/>
                <a:cs typeface="Arial"/>
              </a:rPr>
              <a:t>diagram </a:t>
            </a:r>
            <a:r>
              <a:rPr dirty="0" sz="1400" spc="-70">
                <a:latin typeface="Arial"/>
                <a:cs typeface="Arial"/>
              </a:rPr>
              <a:t>depicts </a:t>
            </a:r>
            <a:r>
              <a:rPr dirty="0" sz="1400" spc="-65">
                <a:latin typeface="Arial"/>
                <a:cs typeface="Arial"/>
              </a:rPr>
              <a:t>the </a:t>
            </a:r>
            <a:r>
              <a:rPr dirty="0" sz="1400" spc="-85">
                <a:latin typeface="Arial"/>
                <a:cs typeface="Arial"/>
              </a:rPr>
              <a:t>unprogrammed </a:t>
            </a:r>
            <a:r>
              <a:rPr dirty="0" sz="1400" spc="-65">
                <a:latin typeface="Arial"/>
                <a:cs typeface="Arial"/>
              </a:rPr>
              <a:t>state </a:t>
            </a:r>
            <a:r>
              <a:rPr dirty="0" sz="1400" spc="-60">
                <a:latin typeface="Arial"/>
                <a:cs typeface="Arial"/>
              </a:rPr>
              <a:t>of </a:t>
            </a:r>
            <a:r>
              <a:rPr dirty="0" sz="1400" spc="-70">
                <a:latin typeface="Arial"/>
                <a:cs typeface="Arial"/>
              </a:rPr>
              <a:t>the  </a:t>
            </a:r>
            <a:r>
              <a:rPr dirty="0" sz="1400" spc="-55">
                <a:latin typeface="Arial"/>
                <a:cs typeface="Arial"/>
              </a:rPr>
              <a:t>device. </a:t>
            </a:r>
            <a:r>
              <a:rPr dirty="0" sz="1400" spc="-90">
                <a:latin typeface="Arial"/>
                <a:cs typeface="Arial"/>
              </a:rPr>
              <a:t>The </a:t>
            </a:r>
            <a:r>
              <a:rPr dirty="0" sz="1400" spc="-60">
                <a:latin typeface="Arial"/>
                <a:cs typeface="Arial"/>
              </a:rPr>
              <a:t>internal </a:t>
            </a:r>
            <a:r>
              <a:rPr dirty="0" sz="1400" spc="-65">
                <a:latin typeface="Arial"/>
                <a:cs typeface="Arial"/>
              </a:rPr>
              <a:t>architecture </a:t>
            </a:r>
            <a:r>
              <a:rPr dirty="0" sz="1400" spc="-85">
                <a:latin typeface="Arial"/>
                <a:cs typeface="Arial"/>
              </a:rPr>
              <a:t>shown </a:t>
            </a:r>
            <a:r>
              <a:rPr dirty="0" sz="1400" spc="-65">
                <a:latin typeface="Arial"/>
                <a:cs typeface="Arial"/>
              </a:rPr>
              <a:t>in </a:t>
            </a:r>
            <a:r>
              <a:rPr dirty="0" sz="1400" spc="-40">
                <a:latin typeface="Arial"/>
                <a:cs typeface="Arial"/>
              </a:rPr>
              <a:t>Fig.5 </a:t>
            </a:r>
            <a:r>
              <a:rPr dirty="0" sz="1400" spc="-80">
                <a:latin typeface="Arial"/>
                <a:cs typeface="Arial"/>
              </a:rPr>
              <a:t>can </a:t>
            </a:r>
            <a:r>
              <a:rPr dirty="0" sz="1400" spc="-65">
                <a:latin typeface="Arial"/>
                <a:cs typeface="Arial"/>
              </a:rPr>
              <a:t>also </a:t>
            </a:r>
            <a:r>
              <a:rPr dirty="0" sz="1400" spc="-85">
                <a:latin typeface="Arial"/>
                <a:cs typeface="Arial"/>
              </a:rPr>
              <a:t>be </a:t>
            </a:r>
            <a:r>
              <a:rPr dirty="0" sz="1400" spc="-75">
                <a:latin typeface="Arial"/>
                <a:cs typeface="Arial"/>
              </a:rPr>
              <a:t>represented  by the schematic form </a:t>
            </a:r>
            <a:r>
              <a:rPr dirty="0" sz="1400" spc="-60">
                <a:latin typeface="Arial"/>
                <a:cs typeface="Arial"/>
              </a:rPr>
              <a:t>of </a:t>
            </a:r>
            <a:r>
              <a:rPr dirty="0" sz="1400" spc="-20">
                <a:latin typeface="Arial"/>
                <a:cs typeface="Arial"/>
              </a:rPr>
              <a:t>Fig.6. </a:t>
            </a:r>
            <a:r>
              <a:rPr dirty="0" sz="1400" spc="-90">
                <a:latin typeface="Arial"/>
                <a:cs typeface="Arial"/>
              </a:rPr>
              <a:t>PLAs </a:t>
            </a:r>
            <a:r>
              <a:rPr dirty="0" sz="1400" spc="-65">
                <a:latin typeface="Arial"/>
                <a:cs typeface="Arial"/>
              </a:rPr>
              <a:t>usually </a:t>
            </a:r>
            <a:r>
              <a:rPr dirty="0" sz="1400" spc="-80">
                <a:latin typeface="Arial"/>
                <a:cs typeface="Arial"/>
              </a:rPr>
              <a:t>have </a:t>
            </a:r>
            <a:r>
              <a:rPr dirty="0" sz="1400" spc="-65">
                <a:latin typeface="Arial"/>
                <a:cs typeface="Arial"/>
              </a:rPr>
              <a:t>inverters </a:t>
            </a:r>
            <a:r>
              <a:rPr dirty="0" sz="1400" spc="-60">
                <a:latin typeface="Arial"/>
                <a:cs typeface="Arial"/>
              </a:rPr>
              <a:t>at </a:t>
            </a:r>
            <a:r>
              <a:rPr dirty="0" sz="1400" spc="-70">
                <a:latin typeface="Arial"/>
                <a:cs typeface="Arial"/>
              </a:rPr>
              <a:t>the   output </a:t>
            </a:r>
            <a:r>
              <a:rPr dirty="0" sz="1400" spc="-60">
                <a:latin typeface="Arial"/>
                <a:cs typeface="Arial"/>
              </a:rPr>
              <a:t>of </a:t>
            </a:r>
            <a:r>
              <a:rPr dirty="0" sz="1400" spc="-105">
                <a:latin typeface="Arial"/>
                <a:cs typeface="Arial"/>
              </a:rPr>
              <a:t>OR </a:t>
            </a:r>
            <a:r>
              <a:rPr dirty="0" sz="1400" spc="-75">
                <a:latin typeface="Arial"/>
                <a:cs typeface="Arial"/>
              </a:rPr>
              <a:t>gates </a:t>
            </a:r>
            <a:r>
              <a:rPr dirty="0" sz="1400" spc="-60">
                <a:latin typeface="Arial"/>
                <a:cs typeface="Arial"/>
              </a:rPr>
              <a:t>to </a:t>
            </a:r>
            <a:r>
              <a:rPr dirty="0" sz="1400" spc="-75">
                <a:latin typeface="Arial"/>
                <a:cs typeface="Arial"/>
              </a:rPr>
              <a:t>enable </a:t>
            </a:r>
            <a:r>
              <a:rPr dirty="0" sz="1400" spc="-80">
                <a:latin typeface="Arial"/>
                <a:cs typeface="Arial"/>
              </a:rPr>
              <a:t>them </a:t>
            </a:r>
            <a:r>
              <a:rPr dirty="0" sz="1400" spc="-45">
                <a:latin typeface="Arial"/>
                <a:cs typeface="Arial"/>
              </a:rPr>
              <a:t>to </a:t>
            </a:r>
            <a:r>
              <a:rPr dirty="0" sz="1400" spc="-75">
                <a:latin typeface="Arial"/>
                <a:cs typeface="Arial"/>
              </a:rPr>
              <a:t>implement </a:t>
            </a:r>
            <a:r>
              <a:rPr dirty="0" sz="1400" spc="-80">
                <a:latin typeface="Arial"/>
                <a:cs typeface="Arial"/>
              </a:rPr>
              <a:t>a </a:t>
            </a:r>
            <a:r>
              <a:rPr dirty="0" sz="1400" spc="-75">
                <a:latin typeface="Arial"/>
                <a:cs typeface="Arial"/>
              </a:rPr>
              <a:t>given Boolean  </a:t>
            </a:r>
            <a:r>
              <a:rPr dirty="0" sz="1400" spc="-65">
                <a:latin typeface="Arial"/>
                <a:cs typeface="Arial"/>
              </a:rPr>
              <a:t>function </a:t>
            </a:r>
            <a:r>
              <a:rPr dirty="0" sz="1400" spc="-60">
                <a:latin typeface="Arial"/>
                <a:cs typeface="Arial"/>
              </a:rPr>
              <a:t>in either </a:t>
            </a:r>
            <a:r>
              <a:rPr dirty="0" sz="1400" spc="-45">
                <a:latin typeface="Arial"/>
                <a:cs typeface="Arial"/>
              </a:rPr>
              <a:t>AND-OR </a:t>
            </a:r>
            <a:r>
              <a:rPr dirty="0" sz="1400" spc="-65">
                <a:latin typeface="Arial"/>
                <a:cs typeface="Arial"/>
              </a:rPr>
              <a:t>or </a:t>
            </a:r>
            <a:r>
              <a:rPr dirty="0" sz="1400" spc="-40">
                <a:latin typeface="Arial"/>
                <a:cs typeface="Arial"/>
              </a:rPr>
              <a:t>AND-OR-INVERT </a:t>
            </a:r>
            <a:r>
              <a:rPr dirty="0" sz="1400" spc="-45">
                <a:latin typeface="Arial"/>
                <a:cs typeface="Arial"/>
              </a:rPr>
              <a:t>form. </a:t>
            </a:r>
            <a:r>
              <a:rPr dirty="0" sz="1400" spc="-70">
                <a:latin typeface="Arial"/>
                <a:cs typeface="Arial"/>
              </a:rPr>
              <a:t>Figure7 </a:t>
            </a:r>
            <a:r>
              <a:rPr dirty="0" sz="1400" spc="-85">
                <a:latin typeface="Arial"/>
                <a:cs typeface="Arial"/>
              </a:rPr>
              <a:t>shows </a:t>
            </a:r>
            <a:r>
              <a:rPr dirty="0" sz="1400" spc="-80">
                <a:latin typeface="Arial"/>
                <a:cs typeface="Arial"/>
              </a:rPr>
              <a:t>a  </a:t>
            </a:r>
            <a:r>
              <a:rPr dirty="0" sz="1400" spc="-70">
                <a:latin typeface="Arial"/>
                <a:cs typeface="Arial"/>
              </a:rPr>
              <a:t>generalized block </a:t>
            </a:r>
            <a:r>
              <a:rPr dirty="0" sz="1400" spc="-75">
                <a:latin typeface="Arial"/>
                <a:cs typeface="Arial"/>
              </a:rPr>
              <a:t>schematic </a:t>
            </a:r>
            <a:r>
              <a:rPr dirty="0" sz="1400" spc="-70">
                <a:latin typeface="Arial"/>
                <a:cs typeface="Arial"/>
              </a:rPr>
              <a:t>representation </a:t>
            </a:r>
            <a:r>
              <a:rPr dirty="0" sz="1400" spc="-60">
                <a:latin typeface="Arial"/>
                <a:cs typeface="Arial"/>
              </a:rPr>
              <a:t>of </a:t>
            </a:r>
            <a:r>
              <a:rPr dirty="0" sz="1400" spc="-80">
                <a:latin typeface="Arial"/>
                <a:cs typeface="Arial"/>
              </a:rPr>
              <a:t>a </a:t>
            </a:r>
            <a:r>
              <a:rPr dirty="0" sz="1400" spc="-95">
                <a:latin typeface="Arial"/>
                <a:cs typeface="Arial"/>
              </a:rPr>
              <a:t>PLA</a:t>
            </a:r>
            <a:r>
              <a:rPr dirty="0" sz="1400" spc="195">
                <a:latin typeface="Arial"/>
                <a:cs typeface="Arial"/>
              </a:rPr>
              <a:t> </a:t>
            </a:r>
            <a:r>
              <a:rPr dirty="0" sz="1400" spc="-75">
                <a:latin typeface="Arial"/>
                <a:cs typeface="Arial"/>
              </a:rPr>
              <a:t>device having </a:t>
            </a:r>
            <a:r>
              <a:rPr dirty="0" sz="1400" spc="-80">
                <a:latin typeface="Arial"/>
                <a:cs typeface="Arial"/>
              </a:rPr>
              <a:t>n  </a:t>
            </a:r>
            <a:r>
              <a:rPr dirty="0" sz="1400" spc="-65">
                <a:latin typeface="Arial"/>
                <a:cs typeface="Arial"/>
              </a:rPr>
              <a:t>inputs, </a:t>
            </a:r>
            <a:r>
              <a:rPr dirty="0" sz="1400" spc="-114">
                <a:latin typeface="Arial"/>
                <a:cs typeface="Arial"/>
              </a:rPr>
              <a:t>m </a:t>
            </a:r>
            <a:r>
              <a:rPr dirty="0" sz="1400" spc="-70">
                <a:latin typeface="Arial"/>
                <a:cs typeface="Arial"/>
              </a:rPr>
              <a:t>outputs </a:t>
            </a:r>
            <a:r>
              <a:rPr dirty="0" sz="1400" spc="-80">
                <a:latin typeface="Arial"/>
                <a:cs typeface="Arial"/>
              </a:rPr>
              <a:t>and </a:t>
            </a:r>
            <a:r>
              <a:rPr dirty="0" sz="1400" spc="-70">
                <a:latin typeface="Arial"/>
                <a:cs typeface="Arial"/>
              </a:rPr>
              <a:t>k product </a:t>
            </a:r>
            <a:r>
              <a:rPr dirty="0" sz="1400" spc="-65">
                <a:latin typeface="Arial"/>
                <a:cs typeface="Arial"/>
              </a:rPr>
              <a:t>terms, with </a:t>
            </a:r>
            <a:r>
              <a:rPr dirty="0" sz="1400" spc="-60">
                <a:latin typeface="Arial"/>
                <a:cs typeface="Arial"/>
              </a:rPr>
              <a:t>n, </a:t>
            </a:r>
            <a:r>
              <a:rPr dirty="0" sz="1400" spc="-114">
                <a:latin typeface="Arial"/>
                <a:cs typeface="Arial"/>
              </a:rPr>
              <a:t>m </a:t>
            </a:r>
            <a:r>
              <a:rPr dirty="0" sz="1400" spc="-85">
                <a:latin typeface="Arial"/>
                <a:cs typeface="Arial"/>
              </a:rPr>
              <a:t>and </a:t>
            </a:r>
            <a:r>
              <a:rPr dirty="0" sz="1400" spc="-70">
                <a:latin typeface="Arial"/>
                <a:cs typeface="Arial"/>
              </a:rPr>
              <a:t>k respectively  representing the </a:t>
            </a:r>
            <a:r>
              <a:rPr dirty="0" sz="1400" spc="-85">
                <a:latin typeface="Arial"/>
                <a:cs typeface="Arial"/>
              </a:rPr>
              <a:t>number </a:t>
            </a:r>
            <a:r>
              <a:rPr dirty="0" sz="1400" spc="-60">
                <a:latin typeface="Arial"/>
                <a:cs typeface="Arial"/>
              </a:rPr>
              <a:t>of </a:t>
            </a:r>
            <a:r>
              <a:rPr dirty="0" sz="1400" spc="-65">
                <a:latin typeface="Arial"/>
                <a:cs typeface="Arial"/>
              </a:rPr>
              <a:t>input variables, the </a:t>
            </a:r>
            <a:r>
              <a:rPr dirty="0" sz="1400" spc="-85">
                <a:latin typeface="Arial"/>
                <a:cs typeface="Arial"/>
              </a:rPr>
              <a:t>number </a:t>
            </a:r>
            <a:r>
              <a:rPr dirty="0" sz="1400" spc="-60">
                <a:latin typeface="Arial"/>
                <a:cs typeface="Arial"/>
              </a:rPr>
              <a:t>of </a:t>
            </a:r>
            <a:r>
              <a:rPr dirty="0" sz="1400" spc="-105">
                <a:latin typeface="Arial"/>
                <a:cs typeface="Arial"/>
              </a:rPr>
              <a:t>OR </a:t>
            </a:r>
            <a:r>
              <a:rPr dirty="0" sz="1400" spc="-75">
                <a:latin typeface="Arial"/>
                <a:cs typeface="Arial"/>
              </a:rPr>
              <a:t>gates </a:t>
            </a:r>
            <a:r>
              <a:rPr dirty="0" sz="1400" spc="-85">
                <a:latin typeface="Arial"/>
                <a:cs typeface="Arial"/>
              </a:rPr>
              <a:t>and  </a:t>
            </a:r>
            <a:r>
              <a:rPr dirty="0" sz="1400" spc="-65">
                <a:latin typeface="Arial"/>
                <a:cs typeface="Arial"/>
              </a:rPr>
              <a:t>the </a:t>
            </a:r>
            <a:r>
              <a:rPr dirty="0" sz="1400" spc="-80">
                <a:latin typeface="Arial"/>
                <a:cs typeface="Arial"/>
              </a:rPr>
              <a:t>number </a:t>
            </a:r>
            <a:r>
              <a:rPr dirty="0" sz="1400" spc="-60">
                <a:latin typeface="Arial"/>
                <a:cs typeface="Arial"/>
              </a:rPr>
              <a:t>of </a:t>
            </a:r>
            <a:r>
              <a:rPr dirty="0" sz="1400" spc="-100">
                <a:latin typeface="Arial"/>
                <a:cs typeface="Arial"/>
              </a:rPr>
              <a:t>AND </a:t>
            </a:r>
            <a:r>
              <a:rPr dirty="0" sz="1400" spc="-50">
                <a:latin typeface="Arial"/>
                <a:cs typeface="Arial"/>
              </a:rPr>
              <a:t>gates. </a:t>
            </a:r>
            <a:r>
              <a:rPr dirty="0" sz="1400" spc="-85">
                <a:latin typeface="Arial"/>
                <a:cs typeface="Arial"/>
              </a:rPr>
              <a:t>The number </a:t>
            </a:r>
            <a:r>
              <a:rPr dirty="0" sz="1400" spc="-60">
                <a:latin typeface="Arial"/>
                <a:cs typeface="Arial"/>
              </a:rPr>
              <a:t>of </a:t>
            </a:r>
            <a:r>
              <a:rPr dirty="0" sz="1400" spc="-65">
                <a:latin typeface="Arial"/>
                <a:cs typeface="Arial"/>
              </a:rPr>
              <a:t>inputs </a:t>
            </a:r>
            <a:r>
              <a:rPr dirty="0" sz="1400" spc="-70">
                <a:latin typeface="Arial"/>
                <a:cs typeface="Arial"/>
              </a:rPr>
              <a:t>to </a:t>
            </a:r>
            <a:r>
              <a:rPr dirty="0" sz="1400" spc="-80">
                <a:latin typeface="Arial"/>
                <a:cs typeface="Arial"/>
              </a:rPr>
              <a:t>each </a:t>
            </a:r>
            <a:r>
              <a:rPr dirty="0" sz="1400" spc="-110">
                <a:latin typeface="Arial"/>
                <a:cs typeface="Arial"/>
              </a:rPr>
              <a:t>OR </a:t>
            </a:r>
            <a:r>
              <a:rPr dirty="0" sz="1400" spc="-75">
                <a:latin typeface="Arial"/>
                <a:cs typeface="Arial"/>
              </a:rPr>
              <a:t>gate </a:t>
            </a:r>
            <a:r>
              <a:rPr dirty="0" sz="1400" spc="-85">
                <a:latin typeface="Arial"/>
                <a:cs typeface="Arial"/>
              </a:rPr>
              <a:t>and  </a:t>
            </a:r>
            <a:r>
              <a:rPr dirty="0" sz="1400" spc="-80">
                <a:latin typeface="Arial"/>
                <a:cs typeface="Arial"/>
              </a:rPr>
              <a:t>each </a:t>
            </a:r>
            <a:r>
              <a:rPr dirty="0" sz="1400" spc="-100">
                <a:latin typeface="Arial"/>
                <a:cs typeface="Arial"/>
              </a:rPr>
              <a:t>AND </a:t>
            </a:r>
            <a:r>
              <a:rPr dirty="0" sz="1400" spc="-70">
                <a:latin typeface="Arial"/>
                <a:cs typeface="Arial"/>
              </a:rPr>
              <a:t>gate </a:t>
            </a:r>
            <a:r>
              <a:rPr dirty="0" sz="1400" spc="-75">
                <a:latin typeface="Arial"/>
                <a:cs typeface="Arial"/>
              </a:rPr>
              <a:t>are </a:t>
            </a:r>
            <a:r>
              <a:rPr dirty="0" sz="1400" spc="-70">
                <a:latin typeface="Arial"/>
                <a:cs typeface="Arial"/>
              </a:rPr>
              <a:t>k </a:t>
            </a:r>
            <a:r>
              <a:rPr dirty="0" sz="1400" spc="-80">
                <a:latin typeface="Arial"/>
                <a:cs typeface="Arial"/>
              </a:rPr>
              <a:t>and </a:t>
            </a:r>
            <a:r>
              <a:rPr dirty="0" sz="1400" spc="-65">
                <a:latin typeface="Arial"/>
                <a:cs typeface="Arial"/>
              </a:rPr>
              <a:t>2n </a:t>
            </a:r>
            <a:r>
              <a:rPr dirty="0" sz="1400" spc="-60">
                <a:latin typeface="Arial"/>
                <a:cs typeface="Arial"/>
              </a:rPr>
              <a:t>respectively. </a:t>
            </a:r>
            <a:r>
              <a:rPr dirty="0" sz="1400" spc="-95">
                <a:latin typeface="Arial"/>
                <a:cs typeface="Arial"/>
              </a:rPr>
              <a:t>A </a:t>
            </a:r>
            <a:r>
              <a:rPr dirty="0" sz="1400" spc="-90">
                <a:latin typeface="Arial"/>
                <a:cs typeface="Arial"/>
              </a:rPr>
              <a:t>PLA </a:t>
            </a:r>
            <a:r>
              <a:rPr dirty="0" sz="1400" spc="-55">
                <a:latin typeface="Arial"/>
                <a:cs typeface="Arial"/>
              </a:rPr>
              <a:t>is </a:t>
            </a:r>
            <a:r>
              <a:rPr dirty="0" sz="1400" spc="-65">
                <a:latin typeface="Arial"/>
                <a:cs typeface="Arial"/>
              </a:rPr>
              <a:t>specified in </a:t>
            </a:r>
            <a:r>
              <a:rPr dirty="0" sz="1400" spc="-75">
                <a:latin typeface="Arial"/>
                <a:cs typeface="Arial"/>
              </a:rPr>
              <a:t>terms </a:t>
            </a:r>
            <a:r>
              <a:rPr dirty="0" sz="1400" spc="-55">
                <a:latin typeface="Arial"/>
                <a:cs typeface="Arial"/>
              </a:rPr>
              <a:t>of  </a:t>
            </a:r>
            <a:r>
              <a:rPr dirty="0" sz="1400" spc="-65">
                <a:latin typeface="Arial"/>
                <a:cs typeface="Arial"/>
              </a:rPr>
              <a:t>the </a:t>
            </a:r>
            <a:r>
              <a:rPr dirty="0" sz="1400" spc="-85">
                <a:latin typeface="Arial"/>
                <a:cs typeface="Arial"/>
              </a:rPr>
              <a:t>number </a:t>
            </a:r>
            <a:r>
              <a:rPr dirty="0" sz="1400" spc="-60">
                <a:latin typeface="Arial"/>
                <a:cs typeface="Arial"/>
              </a:rPr>
              <a:t>of </a:t>
            </a:r>
            <a:r>
              <a:rPr dirty="0" sz="1400" spc="-65">
                <a:latin typeface="Arial"/>
                <a:cs typeface="Arial"/>
              </a:rPr>
              <a:t>inputs, the </a:t>
            </a:r>
            <a:r>
              <a:rPr dirty="0" sz="1400" spc="-85">
                <a:latin typeface="Arial"/>
                <a:cs typeface="Arial"/>
              </a:rPr>
              <a:t>number </a:t>
            </a:r>
            <a:r>
              <a:rPr dirty="0" sz="1400" spc="-60">
                <a:latin typeface="Arial"/>
                <a:cs typeface="Arial"/>
              </a:rPr>
              <a:t>of </a:t>
            </a:r>
            <a:r>
              <a:rPr dirty="0" sz="1400" spc="-70">
                <a:latin typeface="Arial"/>
                <a:cs typeface="Arial"/>
              </a:rPr>
              <a:t>product </a:t>
            </a:r>
            <a:r>
              <a:rPr dirty="0" sz="1400" spc="-75">
                <a:latin typeface="Arial"/>
                <a:cs typeface="Arial"/>
              </a:rPr>
              <a:t>terms </a:t>
            </a:r>
            <a:r>
              <a:rPr dirty="0" sz="1400" spc="-85">
                <a:latin typeface="Arial"/>
                <a:cs typeface="Arial"/>
              </a:rPr>
              <a:t>and </a:t>
            </a:r>
            <a:r>
              <a:rPr dirty="0" sz="1400" spc="-70">
                <a:latin typeface="Arial"/>
                <a:cs typeface="Arial"/>
              </a:rPr>
              <a:t>the </a:t>
            </a:r>
            <a:r>
              <a:rPr dirty="0" sz="1400" spc="-80">
                <a:latin typeface="Arial"/>
                <a:cs typeface="Arial"/>
              </a:rPr>
              <a:t>number </a:t>
            </a:r>
            <a:r>
              <a:rPr dirty="0" sz="1400" spc="-65">
                <a:latin typeface="Arial"/>
                <a:cs typeface="Arial"/>
              </a:rPr>
              <a:t>of  </a:t>
            </a:r>
            <a:r>
              <a:rPr dirty="0" sz="1400" spc="-55">
                <a:latin typeface="Arial"/>
                <a:cs typeface="Arial"/>
              </a:rPr>
              <a:t>outputs. </a:t>
            </a:r>
            <a:r>
              <a:rPr dirty="0" sz="1400" spc="-85">
                <a:latin typeface="Arial"/>
                <a:cs typeface="Arial"/>
              </a:rPr>
              <a:t>As </a:t>
            </a:r>
            <a:r>
              <a:rPr dirty="0" sz="1400" spc="-55">
                <a:latin typeface="Arial"/>
                <a:cs typeface="Arial"/>
              </a:rPr>
              <a:t>is </a:t>
            </a:r>
            <a:r>
              <a:rPr dirty="0" sz="1400" spc="-65">
                <a:latin typeface="Arial"/>
                <a:cs typeface="Arial"/>
              </a:rPr>
              <a:t>clear </a:t>
            </a:r>
            <a:r>
              <a:rPr dirty="0" sz="1400" spc="-75">
                <a:latin typeface="Arial"/>
                <a:cs typeface="Arial"/>
              </a:rPr>
              <a:t>from </a:t>
            </a:r>
            <a:r>
              <a:rPr dirty="0" sz="1400" spc="-70">
                <a:latin typeface="Arial"/>
                <a:cs typeface="Arial"/>
              </a:rPr>
              <a:t>the  </a:t>
            </a:r>
            <a:r>
              <a:rPr dirty="0" sz="1400" spc="-65">
                <a:latin typeface="Arial"/>
                <a:cs typeface="Arial"/>
              </a:rPr>
              <a:t>description </a:t>
            </a:r>
            <a:r>
              <a:rPr dirty="0" sz="1400" spc="-70">
                <a:latin typeface="Arial"/>
                <a:cs typeface="Arial"/>
              </a:rPr>
              <a:t>given  </a:t>
            </a:r>
            <a:r>
              <a:rPr dirty="0" sz="1400" spc="-65">
                <a:latin typeface="Arial"/>
                <a:cs typeface="Arial"/>
              </a:rPr>
              <a:t>in </a:t>
            </a:r>
            <a:r>
              <a:rPr dirty="0" sz="1400" spc="-70">
                <a:latin typeface="Arial"/>
                <a:cs typeface="Arial"/>
              </a:rPr>
              <a:t>the  </a:t>
            </a:r>
            <a:r>
              <a:rPr dirty="0" sz="1400" spc="-75">
                <a:latin typeface="Arial"/>
                <a:cs typeface="Arial"/>
              </a:rPr>
              <a:t>preceding  </a:t>
            </a:r>
            <a:r>
              <a:rPr dirty="0" sz="1400" spc="-70">
                <a:latin typeface="Arial"/>
                <a:cs typeface="Arial"/>
              </a:rPr>
              <a:t>paragraph,</a:t>
            </a:r>
            <a:r>
              <a:rPr dirty="0" sz="1400" spc="245">
                <a:latin typeface="Arial"/>
                <a:cs typeface="Arial"/>
              </a:rPr>
              <a:t> </a:t>
            </a:r>
            <a:r>
              <a:rPr dirty="0" sz="1400" spc="-70">
                <a:latin typeface="Arial"/>
                <a:cs typeface="Arial"/>
              </a:rPr>
              <a:t>the  </a:t>
            </a:r>
            <a:r>
              <a:rPr dirty="0" sz="1400" spc="-90">
                <a:latin typeface="Arial"/>
                <a:cs typeface="Arial"/>
              </a:rPr>
              <a:t>PLA </a:t>
            </a:r>
            <a:r>
              <a:rPr dirty="0" sz="1400" spc="-75">
                <a:latin typeface="Arial"/>
                <a:cs typeface="Arial"/>
              </a:rPr>
              <a:t>would </a:t>
            </a:r>
            <a:r>
              <a:rPr dirty="0" sz="1400" spc="-80">
                <a:latin typeface="Arial"/>
                <a:cs typeface="Arial"/>
              </a:rPr>
              <a:t>have a </a:t>
            </a:r>
            <a:r>
              <a:rPr dirty="0" sz="1400" spc="-55">
                <a:latin typeface="Arial"/>
                <a:cs typeface="Arial"/>
              </a:rPr>
              <a:t>total </a:t>
            </a:r>
            <a:r>
              <a:rPr dirty="0" sz="1400" spc="-60">
                <a:latin typeface="Arial"/>
                <a:cs typeface="Arial"/>
              </a:rPr>
              <a:t>of </a:t>
            </a:r>
            <a:r>
              <a:rPr dirty="0" sz="1400" spc="-90">
                <a:latin typeface="Arial"/>
                <a:cs typeface="Arial"/>
              </a:rPr>
              <a:t>2Kn+Km </a:t>
            </a:r>
            <a:r>
              <a:rPr dirty="0" sz="1400" spc="-80">
                <a:latin typeface="Arial"/>
                <a:cs typeface="Arial"/>
              </a:rPr>
              <a:t>programmable  </a:t>
            </a:r>
            <a:r>
              <a:rPr dirty="0" sz="1400" spc="-60">
                <a:latin typeface="Arial"/>
                <a:cs typeface="Arial"/>
              </a:rPr>
              <a:t>interconnections. </a:t>
            </a:r>
            <a:r>
              <a:rPr dirty="0" sz="1400" spc="-95">
                <a:latin typeface="Arial"/>
                <a:cs typeface="Arial"/>
              </a:rPr>
              <a:t>A </a:t>
            </a:r>
            <a:r>
              <a:rPr dirty="0" sz="1400" spc="-110">
                <a:latin typeface="Arial"/>
                <a:cs typeface="Arial"/>
              </a:rPr>
              <a:t>ROM </a:t>
            </a:r>
            <a:r>
              <a:rPr dirty="0" sz="1400" spc="-65">
                <a:latin typeface="Arial"/>
                <a:cs typeface="Arial"/>
              </a:rPr>
              <a:t>with </a:t>
            </a:r>
            <a:r>
              <a:rPr dirty="0" sz="1400" spc="-70">
                <a:latin typeface="Arial"/>
                <a:cs typeface="Arial"/>
              </a:rPr>
              <a:t>the </a:t>
            </a:r>
            <a:r>
              <a:rPr dirty="0" sz="1400" spc="-90">
                <a:latin typeface="Arial"/>
                <a:cs typeface="Arial"/>
              </a:rPr>
              <a:t>same </a:t>
            </a:r>
            <a:r>
              <a:rPr dirty="0" sz="1400" spc="-85">
                <a:latin typeface="Arial"/>
                <a:cs typeface="Arial"/>
              </a:rPr>
              <a:t>number </a:t>
            </a:r>
            <a:r>
              <a:rPr dirty="0" sz="1400" spc="-60">
                <a:latin typeface="Arial"/>
                <a:cs typeface="Arial"/>
              </a:rPr>
              <a:t>of </a:t>
            </a:r>
            <a:r>
              <a:rPr dirty="0" sz="1400" spc="-65">
                <a:latin typeface="Arial"/>
                <a:cs typeface="Arial"/>
              </a:rPr>
              <a:t>input </a:t>
            </a:r>
            <a:r>
              <a:rPr dirty="0" sz="1400" spc="-80">
                <a:latin typeface="Arial"/>
                <a:cs typeface="Arial"/>
              </a:rPr>
              <a:t>and </a:t>
            </a:r>
            <a:r>
              <a:rPr dirty="0" sz="1400" spc="-70">
                <a:latin typeface="Arial"/>
                <a:cs typeface="Arial"/>
              </a:rPr>
              <a:t>output  </a:t>
            </a:r>
            <a:r>
              <a:rPr dirty="0" sz="1400" spc="-60">
                <a:latin typeface="Arial"/>
                <a:cs typeface="Arial"/>
              </a:rPr>
              <a:t>lines </a:t>
            </a:r>
            <a:r>
              <a:rPr dirty="0" sz="1400" spc="-80">
                <a:latin typeface="Arial"/>
                <a:cs typeface="Arial"/>
              </a:rPr>
              <a:t>would have</a:t>
            </a:r>
            <a:r>
              <a:rPr dirty="0" baseline="19841" sz="2100" spc="-120">
                <a:latin typeface="Arial"/>
                <a:cs typeface="Arial"/>
              </a:rPr>
              <a:t> </a:t>
            </a:r>
            <a:r>
              <a:rPr dirty="0" sz="1400" spc="-55">
                <a:latin typeface="MS Gothic"/>
                <a:cs typeface="MS Gothic"/>
              </a:rPr>
              <a:t>×</a:t>
            </a:r>
            <a:r>
              <a:rPr dirty="0" sz="1400" spc="-55">
                <a:latin typeface="Arial"/>
                <a:cs typeface="Arial"/>
              </a:rPr>
              <a:t>m </a:t>
            </a:r>
            <a:r>
              <a:rPr dirty="0" sz="1400" spc="-80">
                <a:latin typeface="Arial"/>
                <a:cs typeface="Arial"/>
              </a:rPr>
              <a:t>programmable</a:t>
            </a:r>
            <a:r>
              <a:rPr dirty="0" sz="1400" spc="40">
                <a:latin typeface="Arial"/>
                <a:cs typeface="Arial"/>
              </a:rPr>
              <a:t> </a:t>
            </a:r>
            <a:r>
              <a:rPr dirty="0" sz="1400" spc="-60">
                <a:latin typeface="Arial"/>
                <a:cs typeface="Arial"/>
              </a:rPr>
              <a:t>interconnections.</a:t>
            </a:r>
            <a:endParaRPr sz="140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312902" y="304799"/>
            <a:ext cx="6937781" cy="1007772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3667125" y="9852228"/>
            <a:ext cx="229870" cy="228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614"/>
              </a:lnSpc>
            </a:pPr>
            <a:r>
              <a:rPr dirty="0" sz="1600" spc="-10">
                <a:latin typeface="Calibri"/>
                <a:cs typeface="Calibri"/>
              </a:rPr>
              <a:t>11</a:t>
            </a:r>
            <a:endParaRPr sz="1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63372" y="469493"/>
            <a:ext cx="2743835" cy="5105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13599"/>
              </a:lnSpc>
              <a:spcBef>
                <a:spcPts val="95"/>
              </a:spcBef>
            </a:pPr>
            <a:r>
              <a:rPr dirty="0" sz="1400" spc="-5" i="1">
                <a:latin typeface="Lucida Calligraphy"/>
                <a:cs typeface="Lucida Calligraphy"/>
              </a:rPr>
              <a:t>Lecture five: </a:t>
            </a:r>
            <a:r>
              <a:rPr dirty="0" sz="1400" i="1">
                <a:latin typeface="Lucida Calligraphy"/>
                <a:cs typeface="Lucida Calligraphy"/>
              </a:rPr>
              <a:t>Programmable  </a:t>
            </a:r>
            <a:r>
              <a:rPr dirty="0" sz="1400" spc="-5" i="1">
                <a:latin typeface="Lucida Calligraphy"/>
                <a:cs typeface="Lucida Calligraphy"/>
              </a:rPr>
              <a:t>Logic Devices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495675" y="466470"/>
            <a:ext cx="857250" cy="7383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5077967" y="509015"/>
            <a:ext cx="2057399" cy="50901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5243321" y="437488"/>
            <a:ext cx="1727835" cy="5803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69875" marR="5080" indent="-257810">
              <a:lnSpc>
                <a:spcPct val="130000"/>
              </a:lnSpc>
              <a:spcBef>
                <a:spcPts val="100"/>
              </a:spcBef>
            </a:pPr>
            <a:r>
              <a:rPr dirty="0" sz="1400" i="1">
                <a:latin typeface="Lucida Calligraphy"/>
                <a:cs typeface="Lucida Calligraphy"/>
              </a:rPr>
              <a:t>Asst. </a:t>
            </a:r>
            <a:r>
              <a:rPr dirty="0" sz="1400" spc="-5" i="1">
                <a:latin typeface="Lucida Calligraphy"/>
                <a:cs typeface="Lucida Calligraphy"/>
              </a:rPr>
              <a:t>Lec.</a:t>
            </a:r>
            <a:r>
              <a:rPr dirty="0" sz="1400" spc="-55" i="1">
                <a:latin typeface="Lucida Calligraphy"/>
                <a:cs typeface="Lucida Calligraphy"/>
              </a:rPr>
              <a:t> </a:t>
            </a:r>
            <a:r>
              <a:rPr dirty="0" sz="1400" spc="-10" i="1">
                <a:latin typeface="Lucida Calligraphy"/>
                <a:cs typeface="Lucida Calligraphy"/>
              </a:rPr>
              <a:t>Hussien  </a:t>
            </a:r>
            <a:r>
              <a:rPr dirty="0" sz="1400" spc="-5" i="1">
                <a:latin typeface="Lucida Calligraphy"/>
                <a:cs typeface="Lucida Calligraphy"/>
              </a:rPr>
              <a:t>Yossif</a:t>
            </a:r>
            <a:r>
              <a:rPr dirty="0" sz="1400" spc="-25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Radhi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282874" y="6793995"/>
            <a:ext cx="5057869" cy="77455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262053" y="1463582"/>
            <a:ext cx="5060486" cy="449918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428819" y="8449636"/>
            <a:ext cx="4688939" cy="818167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2851404" y="6106667"/>
            <a:ext cx="1336547" cy="252984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3302634" y="6078092"/>
            <a:ext cx="44132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Times New Roman"/>
                <a:cs typeface="Times New Roman"/>
              </a:rPr>
              <a:t>Fig.</a:t>
            </a:r>
            <a:r>
              <a:rPr dirty="0" sz="1400" spc="-8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5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2937192" y="7669720"/>
            <a:ext cx="1355724" cy="363219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3397122" y="7696580"/>
            <a:ext cx="44132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Times New Roman"/>
                <a:cs typeface="Times New Roman"/>
              </a:rPr>
              <a:t>Fig.</a:t>
            </a:r>
            <a:r>
              <a:rPr dirty="0" sz="1400" spc="-8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6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2945892" y="9514331"/>
            <a:ext cx="1338071" cy="252984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/>
          <p:nvPr/>
        </p:nvSpPr>
        <p:spPr>
          <a:xfrm>
            <a:off x="3397122" y="9486086"/>
            <a:ext cx="44132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Times New Roman"/>
                <a:cs typeface="Times New Roman"/>
              </a:rPr>
              <a:t>Fig.</a:t>
            </a:r>
            <a:r>
              <a:rPr dirty="0" sz="1400" spc="-8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7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312902" y="304799"/>
            <a:ext cx="6937781" cy="10077729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 txBox="1"/>
          <p:nvPr/>
        </p:nvSpPr>
        <p:spPr>
          <a:xfrm>
            <a:off x="3667125" y="9852228"/>
            <a:ext cx="229870" cy="228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614"/>
              </a:lnSpc>
            </a:pPr>
            <a:r>
              <a:rPr dirty="0" sz="1600" spc="-10">
                <a:latin typeface="Calibri"/>
                <a:cs typeface="Calibri"/>
              </a:rPr>
              <a:t>11</a:t>
            </a:r>
            <a:endParaRPr sz="1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63372" y="469493"/>
            <a:ext cx="2743835" cy="5105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13599"/>
              </a:lnSpc>
              <a:spcBef>
                <a:spcPts val="95"/>
              </a:spcBef>
            </a:pPr>
            <a:r>
              <a:rPr dirty="0" sz="1400" spc="-5" i="1">
                <a:latin typeface="Lucida Calligraphy"/>
                <a:cs typeface="Lucida Calligraphy"/>
              </a:rPr>
              <a:t>Lecture five: </a:t>
            </a:r>
            <a:r>
              <a:rPr dirty="0" sz="1400" i="1">
                <a:latin typeface="Lucida Calligraphy"/>
                <a:cs typeface="Lucida Calligraphy"/>
              </a:rPr>
              <a:t>Programmable  </a:t>
            </a:r>
            <a:r>
              <a:rPr dirty="0" sz="1400" spc="-5" i="1">
                <a:latin typeface="Lucida Calligraphy"/>
                <a:cs typeface="Lucida Calligraphy"/>
              </a:rPr>
              <a:t>Logic Devices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495675" y="466470"/>
            <a:ext cx="857250" cy="7383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5077967" y="509015"/>
            <a:ext cx="2057399" cy="50901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5243321" y="437488"/>
            <a:ext cx="1727835" cy="5803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69875" marR="5080" indent="-257810">
              <a:lnSpc>
                <a:spcPct val="130000"/>
              </a:lnSpc>
              <a:spcBef>
                <a:spcPts val="100"/>
              </a:spcBef>
            </a:pPr>
            <a:r>
              <a:rPr dirty="0" sz="1400" i="1">
                <a:latin typeface="Lucida Calligraphy"/>
                <a:cs typeface="Lucida Calligraphy"/>
              </a:rPr>
              <a:t>Asst. </a:t>
            </a:r>
            <a:r>
              <a:rPr dirty="0" sz="1400" spc="-5" i="1">
                <a:latin typeface="Lucida Calligraphy"/>
                <a:cs typeface="Lucida Calligraphy"/>
              </a:rPr>
              <a:t>Lec.</a:t>
            </a:r>
            <a:r>
              <a:rPr dirty="0" sz="1400" spc="-55" i="1">
                <a:latin typeface="Lucida Calligraphy"/>
                <a:cs typeface="Lucida Calligraphy"/>
              </a:rPr>
              <a:t> </a:t>
            </a:r>
            <a:r>
              <a:rPr dirty="0" sz="1400" spc="-10" i="1">
                <a:latin typeface="Lucida Calligraphy"/>
                <a:cs typeface="Lucida Calligraphy"/>
              </a:rPr>
              <a:t>Hussien  </a:t>
            </a:r>
            <a:r>
              <a:rPr dirty="0" sz="1400" spc="-5" i="1">
                <a:latin typeface="Lucida Calligraphy"/>
                <a:cs typeface="Lucida Calligraphy"/>
              </a:rPr>
              <a:t>Yossif</a:t>
            </a:r>
            <a:r>
              <a:rPr dirty="0" sz="1400" spc="-25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Radhi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759958" y="4399025"/>
            <a:ext cx="3611497" cy="240176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1130604" y="1250034"/>
            <a:ext cx="5300980" cy="289242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9525">
              <a:lnSpc>
                <a:spcPct val="138600"/>
              </a:lnSpc>
              <a:spcBef>
                <a:spcPts val="95"/>
              </a:spcBef>
            </a:pPr>
            <a:r>
              <a:rPr dirty="0" sz="1400" spc="-20">
                <a:latin typeface="Arial"/>
                <a:cs typeface="Arial"/>
              </a:rPr>
              <a:t>Ex.2/ </a:t>
            </a:r>
            <a:r>
              <a:rPr dirty="0" sz="1400" spc="-90">
                <a:latin typeface="Arial"/>
                <a:cs typeface="Arial"/>
              </a:rPr>
              <a:t>Show </a:t>
            </a:r>
            <a:r>
              <a:rPr dirty="0" sz="1400" spc="-70">
                <a:latin typeface="Arial"/>
                <a:cs typeface="Arial"/>
              </a:rPr>
              <a:t>the </a:t>
            </a:r>
            <a:r>
              <a:rPr dirty="0" sz="1400" spc="-65">
                <a:latin typeface="Arial"/>
                <a:cs typeface="Arial"/>
              </a:rPr>
              <a:t>logic </a:t>
            </a:r>
            <a:r>
              <a:rPr dirty="0" sz="1400" spc="-75">
                <a:latin typeface="Arial"/>
                <a:cs typeface="Arial"/>
              </a:rPr>
              <a:t>arrangement </a:t>
            </a:r>
            <a:r>
              <a:rPr dirty="0" sz="1400" spc="-60">
                <a:latin typeface="Arial"/>
                <a:cs typeface="Arial"/>
              </a:rPr>
              <a:t>of </a:t>
            </a:r>
            <a:r>
              <a:rPr dirty="0" sz="1400" spc="-75">
                <a:latin typeface="Arial"/>
                <a:cs typeface="Arial"/>
              </a:rPr>
              <a:t>both </a:t>
            </a:r>
            <a:r>
              <a:rPr dirty="0" sz="1400" spc="-80">
                <a:latin typeface="Arial"/>
                <a:cs typeface="Arial"/>
              </a:rPr>
              <a:t>a </a:t>
            </a:r>
            <a:r>
              <a:rPr dirty="0" sz="1400" spc="-110">
                <a:latin typeface="Arial"/>
                <a:cs typeface="Arial"/>
              </a:rPr>
              <a:t>PROM </a:t>
            </a:r>
            <a:r>
              <a:rPr dirty="0" sz="1400" spc="-80">
                <a:latin typeface="Arial"/>
                <a:cs typeface="Arial"/>
              </a:rPr>
              <a:t>and a </a:t>
            </a:r>
            <a:r>
              <a:rPr dirty="0" sz="1400" spc="-90">
                <a:latin typeface="Arial"/>
                <a:cs typeface="Arial"/>
              </a:rPr>
              <a:t>PLA </a:t>
            </a:r>
            <a:r>
              <a:rPr dirty="0" sz="1400" spc="-70">
                <a:latin typeface="Arial"/>
                <a:cs typeface="Arial"/>
              </a:rPr>
              <a:t>required  </a:t>
            </a:r>
            <a:r>
              <a:rPr dirty="0" sz="1400" spc="-60">
                <a:latin typeface="Arial"/>
                <a:cs typeface="Arial"/>
              </a:rPr>
              <a:t>to </a:t>
            </a:r>
            <a:r>
              <a:rPr dirty="0" sz="1400" spc="-75">
                <a:latin typeface="Arial"/>
                <a:cs typeface="Arial"/>
              </a:rPr>
              <a:t>implement </a:t>
            </a:r>
            <a:r>
              <a:rPr dirty="0" sz="1400" spc="-80">
                <a:latin typeface="Arial"/>
                <a:cs typeface="Arial"/>
              </a:rPr>
              <a:t>a </a:t>
            </a:r>
            <a:r>
              <a:rPr dirty="0" sz="1400" spc="-70">
                <a:latin typeface="Arial"/>
                <a:cs typeface="Arial"/>
              </a:rPr>
              <a:t>binary </a:t>
            </a:r>
            <a:r>
              <a:rPr dirty="0" sz="1400" spc="-45">
                <a:latin typeface="Arial"/>
                <a:cs typeface="Arial"/>
              </a:rPr>
              <a:t>full</a:t>
            </a:r>
            <a:r>
              <a:rPr dirty="0" sz="1400" spc="-95">
                <a:latin typeface="Arial"/>
                <a:cs typeface="Arial"/>
              </a:rPr>
              <a:t> </a:t>
            </a:r>
            <a:r>
              <a:rPr dirty="0" sz="1400" spc="-55">
                <a:latin typeface="Arial"/>
                <a:cs typeface="Arial"/>
              </a:rPr>
              <a:t>adder.</a:t>
            </a:r>
            <a:endParaRPr sz="1400">
              <a:latin typeface="Arial"/>
              <a:cs typeface="Arial"/>
            </a:endParaRPr>
          </a:p>
          <a:p>
            <a:pPr marL="12700" marR="5080">
              <a:lnSpc>
                <a:spcPct val="138600"/>
              </a:lnSpc>
              <a:spcBef>
                <a:spcPts val="985"/>
              </a:spcBef>
            </a:pPr>
            <a:r>
              <a:rPr dirty="0" sz="1400" spc="-40">
                <a:latin typeface="Arial"/>
                <a:cs typeface="Arial"/>
              </a:rPr>
              <a:t>Sol: </a:t>
            </a:r>
            <a:r>
              <a:rPr dirty="0" sz="1400" spc="-80">
                <a:latin typeface="Arial"/>
                <a:cs typeface="Arial"/>
              </a:rPr>
              <a:t>The Boolean </a:t>
            </a:r>
            <a:r>
              <a:rPr dirty="0" sz="1400" spc="-75">
                <a:latin typeface="Arial"/>
                <a:cs typeface="Arial"/>
              </a:rPr>
              <a:t>expressions </a:t>
            </a:r>
            <a:r>
              <a:rPr dirty="0" sz="1400" spc="-55">
                <a:latin typeface="Arial"/>
                <a:cs typeface="Arial"/>
              </a:rPr>
              <a:t>for </a:t>
            </a:r>
            <a:r>
              <a:rPr dirty="0" sz="1400" spc="-90">
                <a:latin typeface="Arial"/>
                <a:cs typeface="Arial"/>
              </a:rPr>
              <a:t>sum </a:t>
            </a:r>
            <a:r>
              <a:rPr dirty="0" sz="1400" spc="-95">
                <a:latin typeface="Arial"/>
                <a:cs typeface="Arial"/>
              </a:rPr>
              <a:t>S  </a:t>
            </a:r>
            <a:r>
              <a:rPr dirty="0" sz="1400" spc="-80">
                <a:latin typeface="Arial"/>
                <a:cs typeface="Arial"/>
              </a:rPr>
              <a:t>and </a:t>
            </a:r>
            <a:r>
              <a:rPr dirty="0" sz="1400" spc="-25">
                <a:latin typeface="Arial"/>
                <a:cs typeface="Arial"/>
              </a:rPr>
              <a:t>carry-out </a:t>
            </a:r>
            <a:r>
              <a:rPr dirty="0" sz="1400" spc="-90">
                <a:latin typeface="Arial"/>
                <a:cs typeface="Arial"/>
              </a:rPr>
              <a:t>Co </a:t>
            </a:r>
            <a:r>
              <a:rPr dirty="0" sz="1400" spc="-75">
                <a:latin typeface="Arial"/>
                <a:cs typeface="Arial"/>
              </a:rPr>
              <a:t>can </a:t>
            </a:r>
            <a:r>
              <a:rPr dirty="0" sz="1400" spc="-80">
                <a:latin typeface="Arial"/>
                <a:cs typeface="Arial"/>
              </a:rPr>
              <a:t>be  </a:t>
            </a:r>
            <a:r>
              <a:rPr dirty="0" sz="1400" spc="-65">
                <a:latin typeface="Arial"/>
                <a:cs typeface="Arial"/>
              </a:rPr>
              <a:t>written </a:t>
            </a:r>
            <a:r>
              <a:rPr dirty="0" sz="1400" spc="-80">
                <a:latin typeface="Arial"/>
                <a:cs typeface="Arial"/>
              </a:rPr>
              <a:t>as</a:t>
            </a:r>
            <a:r>
              <a:rPr dirty="0" sz="1400" spc="-155">
                <a:latin typeface="Arial"/>
                <a:cs typeface="Arial"/>
              </a:rPr>
              <a:t> </a:t>
            </a:r>
            <a:r>
              <a:rPr dirty="0" sz="1400" spc="-50">
                <a:latin typeface="Arial"/>
                <a:cs typeface="Arial"/>
              </a:rPr>
              <a:t>follows:</a:t>
            </a:r>
            <a:endParaRPr sz="1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635"/>
              </a:spcBef>
            </a:pPr>
            <a:r>
              <a:rPr dirty="0" sz="1400" spc="-95">
                <a:latin typeface="Arial"/>
                <a:cs typeface="Arial"/>
              </a:rPr>
              <a:t>S </a:t>
            </a:r>
            <a:r>
              <a:rPr dirty="0" sz="1400" spc="-80">
                <a:latin typeface="Arial"/>
                <a:cs typeface="Arial"/>
              </a:rPr>
              <a:t>=</a:t>
            </a:r>
            <a:r>
              <a:rPr dirty="0" sz="1400" spc="-105">
                <a:latin typeface="Arial"/>
                <a:cs typeface="Arial"/>
              </a:rPr>
              <a:t> </a:t>
            </a:r>
            <a:r>
              <a:rPr dirty="0" baseline="1984" sz="2100">
                <a:latin typeface="Cambria Math"/>
                <a:cs typeface="Cambria Math"/>
              </a:rPr>
              <a:t>∑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10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-9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-8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27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1639"/>
              </a:spcBef>
            </a:pPr>
            <a:r>
              <a:rPr dirty="0" sz="1400" spc="-90">
                <a:latin typeface="Arial"/>
                <a:cs typeface="Arial"/>
              </a:rPr>
              <a:t>Co=</a:t>
            </a:r>
            <a:r>
              <a:rPr dirty="0" sz="1400" spc="40">
                <a:latin typeface="Arial"/>
                <a:cs typeface="Arial"/>
              </a:rPr>
              <a:t> </a:t>
            </a:r>
            <a:r>
              <a:rPr dirty="0" baseline="1984" sz="2100" spc="-22">
                <a:latin typeface="Cambria Math"/>
                <a:cs typeface="Cambria Math"/>
              </a:rPr>
              <a:t>∑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10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-8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-8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27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12700" marR="5080">
              <a:lnSpc>
                <a:spcPct val="137900"/>
              </a:lnSpc>
              <a:spcBef>
                <a:spcPts val="1010"/>
              </a:spcBef>
            </a:pPr>
            <a:r>
              <a:rPr dirty="0" sz="1400" spc="-70">
                <a:latin typeface="Arial"/>
                <a:cs typeface="Arial"/>
              </a:rPr>
              <a:t>Figure </a:t>
            </a:r>
            <a:r>
              <a:rPr dirty="0" sz="1400" spc="-45">
                <a:latin typeface="Arial"/>
                <a:cs typeface="Arial"/>
              </a:rPr>
              <a:t>8 </a:t>
            </a:r>
            <a:r>
              <a:rPr dirty="0" sz="1400" spc="-85">
                <a:latin typeface="Arial"/>
                <a:cs typeface="Arial"/>
              </a:rPr>
              <a:t>shows </a:t>
            </a:r>
            <a:r>
              <a:rPr dirty="0" sz="1400" spc="-70">
                <a:latin typeface="Arial"/>
                <a:cs typeface="Arial"/>
              </a:rPr>
              <a:t>the </a:t>
            </a:r>
            <a:r>
              <a:rPr dirty="0" sz="1400" spc="-75">
                <a:latin typeface="Arial"/>
                <a:cs typeface="Arial"/>
              </a:rPr>
              <a:t>implementation </a:t>
            </a:r>
            <a:r>
              <a:rPr dirty="0" sz="1400" spc="-65">
                <a:latin typeface="Arial"/>
                <a:cs typeface="Arial"/>
              </a:rPr>
              <a:t>with </a:t>
            </a:r>
            <a:r>
              <a:rPr dirty="0" sz="1400" spc="-80">
                <a:latin typeface="Arial"/>
                <a:cs typeface="Arial"/>
              </a:rPr>
              <a:t>an </a:t>
            </a:r>
            <a:r>
              <a:rPr dirty="0" sz="1400" spc="-25">
                <a:latin typeface="Arial"/>
                <a:cs typeface="Arial"/>
              </a:rPr>
              <a:t>8</a:t>
            </a:r>
            <a:r>
              <a:rPr dirty="0" sz="1400" spc="-25">
                <a:latin typeface="MS Gothic"/>
                <a:cs typeface="MS Gothic"/>
              </a:rPr>
              <a:t>×</a:t>
            </a:r>
            <a:r>
              <a:rPr dirty="0" sz="1400" spc="-25">
                <a:latin typeface="Arial"/>
                <a:cs typeface="Arial"/>
              </a:rPr>
              <a:t>2 </a:t>
            </a:r>
            <a:r>
              <a:rPr dirty="0" sz="1400" spc="-110">
                <a:latin typeface="Arial"/>
                <a:cs typeface="Arial"/>
              </a:rPr>
              <a:t>PROM </a:t>
            </a:r>
            <a:r>
              <a:rPr dirty="0" sz="1400" spc="-65">
                <a:latin typeface="Arial"/>
                <a:cs typeface="Arial"/>
              </a:rPr>
              <a:t>while figure </a:t>
            </a:r>
            <a:r>
              <a:rPr dirty="0" sz="1400" spc="-45">
                <a:latin typeface="Arial"/>
                <a:cs typeface="Arial"/>
              </a:rPr>
              <a:t>9  </a:t>
            </a:r>
            <a:r>
              <a:rPr dirty="0" sz="1400" spc="-85">
                <a:latin typeface="Arial"/>
                <a:cs typeface="Arial"/>
              </a:rPr>
              <a:t>shows </a:t>
            </a:r>
            <a:r>
              <a:rPr dirty="0" sz="1400" spc="-70">
                <a:latin typeface="Arial"/>
                <a:cs typeface="Arial"/>
              </a:rPr>
              <a:t>the representation </a:t>
            </a:r>
            <a:r>
              <a:rPr dirty="0" sz="1400" spc="-60">
                <a:latin typeface="Arial"/>
                <a:cs typeface="Arial"/>
              </a:rPr>
              <a:t>of </a:t>
            </a:r>
            <a:r>
              <a:rPr dirty="0" sz="1400" spc="-50">
                <a:latin typeface="Arial"/>
                <a:cs typeface="Arial"/>
              </a:rPr>
              <a:t>full </a:t>
            </a:r>
            <a:r>
              <a:rPr dirty="0" sz="1400" spc="-75">
                <a:latin typeface="Arial"/>
                <a:cs typeface="Arial"/>
              </a:rPr>
              <a:t>adder using</a:t>
            </a:r>
            <a:r>
              <a:rPr dirty="0" sz="1400" spc="-165">
                <a:latin typeface="Arial"/>
                <a:cs typeface="Arial"/>
              </a:rPr>
              <a:t> </a:t>
            </a:r>
            <a:r>
              <a:rPr dirty="0" sz="1400" spc="-95">
                <a:latin typeface="Arial"/>
                <a:cs typeface="Arial"/>
              </a:rPr>
              <a:t>PLA</a:t>
            </a:r>
            <a:endParaRPr sz="1400">
              <a:latin typeface="Arial"/>
              <a:cs typeface="Arial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558672" y="7054570"/>
            <a:ext cx="4129926" cy="243713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2778442" y="6680771"/>
            <a:ext cx="1355724" cy="36322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3238626" y="6707504"/>
            <a:ext cx="44069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Times New Roman"/>
                <a:cs typeface="Times New Roman"/>
              </a:rPr>
              <a:t>Fig.</a:t>
            </a:r>
            <a:r>
              <a:rPr dirty="0" sz="1400" spc="-8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8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3063557" y="9312185"/>
            <a:ext cx="1355725" cy="36321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3523615" y="9338258"/>
            <a:ext cx="44132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Times New Roman"/>
                <a:cs typeface="Times New Roman"/>
              </a:rPr>
              <a:t>Fig.</a:t>
            </a:r>
            <a:r>
              <a:rPr dirty="0" sz="1400" spc="-8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9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312902" y="304799"/>
            <a:ext cx="6937781" cy="1007772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/>
          <p:nvPr/>
        </p:nvSpPr>
        <p:spPr>
          <a:xfrm>
            <a:off x="3654425" y="9852228"/>
            <a:ext cx="255270" cy="228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614"/>
              </a:lnSpc>
            </a:pPr>
            <a:fld id="{81D60167-4931-47E6-BA6A-407CBD079E47}" type="slidenum">
              <a:rPr dirty="0" sz="1600" spc="-5">
                <a:latin typeface="Calibri"/>
                <a:cs typeface="Calibri"/>
              </a:rPr>
              <a:t>12</a:t>
            </a:fld>
            <a:endParaRPr sz="1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63372" y="469493"/>
            <a:ext cx="2743835" cy="5105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13599"/>
              </a:lnSpc>
              <a:spcBef>
                <a:spcPts val="95"/>
              </a:spcBef>
            </a:pPr>
            <a:r>
              <a:rPr dirty="0" sz="1400" spc="-5" i="1">
                <a:latin typeface="Lucida Calligraphy"/>
                <a:cs typeface="Lucida Calligraphy"/>
              </a:rPr>
              <a:t>Lecture five: </a:t>
            </a:r>
            <a:r>
              <a:rPr dirty="0" sz="1400" i="1">
                <a:latin typeface="Lucida Calligraphy"/>
                <a:cs typeface="Lucida Calligraphy"/>
              </a:rPr>
              <a:t>Programmable  </a:t>
            </a:r>
            <a:r>
              <a:rPr dirty="0" sz="1400" spc="-5" i="1">
                <a:latin typeface="Lucida Calligraphy"/>
                <a:cs typeface="Lucida Calligraphy"/>
              </a:rPr>
              <a:t>Logic Devices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495675" y="466470"/>
            <a:ext cx="857250" cy="7383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5077967" y="509015"/>
            <a:ext cx="2057399" cy="50901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5243321" y="437488"/>
            <a:ext cx="1727835" cy="5803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69875" marR="5080" indent="-257810">
              <a:lnSpc>
                <a:spcPct val="130000"/>
              </a:lnSpc>
              <a:spcBef>
                <a:spcPts val="100"/>
              </a:spcBef>
            </a:pPr>
            <a:r>
              <a:rPr dirty="0" sz="1400" i="1">
                <a:latin typeface="Lucida Calligraphy"/>
                <a:cs typeface="Lucida Calligraphy"/>
              </a:rPr>
              <a:t>Asst. </a:t>
            </a:r>
            <a:r>
              <a:rPr dirty="0" sz="1400" spc="-5" i="1">
                <a:latin typeface="Lucida Calligraphy"/>
                <a:cs typeface="Lucida Calligraphy"/>
              </a:rPr>
              <a:t>Lec.</a:t>
            </a:r>
            <a:r>
              <a:rPr dirty="0" sz="1400" spc="-55" i="1">
                <a:latin typeface="Lucida Calligraphy"/>
                <a:cs typeface="Lucida Calligraphy"/>
              </a:rPr>
              <a:t> </a:t>
            </a:r>
            <a:r>
              <a:rPr dirty="0" sz="1400" spc="-10" i="1">
                <a:latin typeface="Lucida Calligraphy"/>
                <a:cs typeface="Lucida Calligraphy"/>
              </a:rPr>
              <a:t>Hussien  </a:t>
            </a:r>
            <a:r>
              <a:rPr dirty="0" sz="1400" spc="-5" i="1">
                <a:latin typeface="Lucida Calligraphy"/>
                <a:cs typeface="Lucida Calligraphy"/>
              </a:rPr>
              <a:t>Yossif</a:t>
            </a:r>
            <a:r>
              <a:rPr dirty="0" sz="1400" spc="-25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Radhi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30604" y="1250034"/>
            <a:ext cx="5302250" cy="103759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38600"/>
              </a:lnSpc>
              <a:spcBef>
                <a:spcPts val="95"/>
              </a:spcBef>
            </a:pPr>
            <a:r>
              <a:rPr dirty="0" sz="1400" spc="-20">
                <a:latin typeface="Arial"/>
                <a:cs typeface="Arial"/>
              </a:rPr>
              <a:t>Ex.3/ </a:t>
            </a:r>
            <a:r>
              <a:rPr dirty="0" sz="1400" spc="-80">
                <a:latin typeface="Arial"/>
                <a:cs typeface="Arial"/>
              </a:rPr>
              <a:t>Design a </a:t>
            </a:r>
            <a:r>
              <a:rPr dirty="0" sz="1400" spc="-65">
                <a:latin typeface="Arial"/>
                <a:cs typeface="Arial"/>
              </a:rPr>
              <a:t>logic </a:t>
            </a:r>
            <a:r>
              <a:rPr dirty="0" sz="1400" spc="-30">
                <a:latin typeface="Arial"/>
                <a:cs typeface="Arial"/>
              </a:rPr>
              <a:t>cct. </a:t>
            </a:r>
            <a:r>
              <a:rPr dirty="0" sz="1400" spc="-60">
                <a:latin typeface="Arial"/>
                <a:cs typeface="Arial"/>
              </a:rPr>
              <a:t>that find </a:t>
            </a:r>
            <a:r>
              <a:rPr dirty="0" sz="1400" spc="-70">
                <a:latin typeface="Arial"/>
                <a:cs typeface="Arial"/>
              </a:rPr>
              <a:t>the </a:t>
            </a:r>
            <a:r>
              <a:rPr dirty="0" sz="1400" spc="-80">
                <a:latin typeface="Arial"/>
                <a:cs typeface="Arial"/>
              </a:rPr>
              <a:t>square </a:t>
            </a:r>
            <a:r>
              <a:rPr dirty="0" sz="1400" spc="-65">
                <a:latin typeface="Arial"/>
                <a:cs typeface="Arial"/>
              </a:rPr>
              <a:t>root </a:t>
            </a:r>
            <a:r>
              <a:rPr dirty="0" sz="1400" spc="-60">
                <a:latin typeface="Arial"/>
                <a:cs typeface="Arial"/>
              </a:rPr>
              <a:t>of </a:t>
            </a:r>
            <a:r>
              <a:rPr dirty="0" sz="1400" spc="-80">
                <a:latin typeface="Arial"/>
                <a:cs typeface="Arial"/>
              </a:rPr>
              <a:t>a </a:t>
            </a:r>
            <a:r>
              <a:rPr dirty="0" sz="1400" spc="-65">
                <a:latin typeface="Arial"/>
                <a:cs typeface="Arial"/>
              </a:rPr>
              <a:t>four </a:t>
            </a:r>
            <a:r>
              <a:rPr dirty="0" sz="1400" spc="-55">
                <a:latin typeface="Arial"/>
                <a:cs typeface="Arial"/>
              </a:rPr>
              <a:t>bit </a:t>
            </a:r>
            <a:r>
              <a:rPr dirty="0" sz="1400" spc="-60">
                <a:latin typeface="Arial"/>
                <a:cs typeface="Arial"/>
              </a:rPr>
              <a:t>input, </a:t>
            </a:r>
            <a:r>
              <a:rPr dirty="0" sz="1400" spc="-40">
                <a:latin typeface="Arial"/>
                <a:cs typeface="Arial"/>
              </a:rPr>
              <a:t>if  </a:t>
            </a:r>
            <a:r>
              <a:rPr dirty="0" sz="1400" spc="-65">
                <a:latin typeface="Arial"/>
                <a:cs typeface="Arial"/>
              </a:rPr>
              <a:t>the input </a:t>
            </a:r>
            <a:r>
              <a:rPr dirty="0" sz="1400" spc="-80">
                <a:latin typeface="Arial"/>
                <a:cs typeface="Arial"/>
              </a:rPr>
              <a:t>has </a:t>
            </a:r>
            <a:r>
              <a:rPr dirty="0" sz="1400" spc="-65">
                <a:latin typeface="Arial"/>
                <a:cs typeface="Arial"/>
              </a:rPr>
              <a:t>not </a:t>
            </a:r>
            <a:r>
              <a:rPr dirty="0" sz="1400" spc="-70">
                <a:latin typeface="Arial"/>
                <a:cs typeface="Arial"/>
              </a:rPr>
              <a:t>the </a:t>
            </a:r>
            <a:r>
              <a:rPr dirty="0" sz="1400" spc="-65">
                <a:latin typeface="Arial"/>
                <a:cs typeface="Arial"/>
              </a:rPr>
              <a:t>out </a:t>
            </a:r>
            <a:r>
              <a:rPr dirty="0" sz="1400" spc="-55">
                <a:latin typeface="Arial"/>
                <a:cs typeface="Arial"/>
              </a:rPr>
              <a:t>is </a:t>
            </a:r>
            <a:r>
              <a:rPr dirty="0" sz="1400" spc="-60">
                <a:latin typeface="Arial"/>
                <a:cs typeface="Arial"/>
              </a:rPr>
              <a:t>logic </a:t>
            </a:r>
            <a:r>
              <a:rPr dirty="0" sz="1400" spc="-70">
                <a:latin typeface="Arial"/>
                <a:cs typeface="Arial"/>
              </a:rPr>
              <a:t>zero </a:t>
            </a:r>
            <a:r>
              <a:rPr dirty="0" sz="1400" spc="-85">
                <a:latin typeface="Arial"/>
                <a:cs typeface="Arial"/>
              </a:rPr>
              <a:t>and </a:t>
            </a:r>
            <a:r>
              <a:rPr dirty="0" sz="1400" spc="-75">
                <a:latin typeface="Arial"/>
                <a:cs typeface="Arial"/>
              </a:rPr>
              <a:t>produce </a:t>
            </a:r>
            <a:r>
              <a:rPr dirty="0" sz="1400" spc="-80">
                <a:latin typeface="Arial"/>
                <a:cs typeface="Arial"/>
              </a:rPr>
              <a:t>a</a:t>
            </a:r>
            <a:r>
              <a:rPr dirty="0" sz="1400" spc="-235">
                <a:latin typeface="Arial"/>
                <a:cs typeface="Arial"/>
              </a:rPr>
              <a:t> </a:t>
            </a:r>
            <a:r>
              <a:rPr dirty="0" sz="1400" spc="-45">
                <a:latin typeface="Arial"/>
                <a:cs typeface="Arial"/>
              </a:rPr>
              <a:t>carry.</a:t>
            </a:r>
            <a:endParaRPr sz="1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635"/>
              </a:spcBef>
            </a:pPr>
            <a:r>
              <a:rPr dirty="0" sz="1400" spc="-40">
                <a:latin typeface="Arial"/>
                <a:cs typeface="Arial"/>
              </a:rPr>
              <a:t>Sol:</a:t>
            </a:r>
            <a:endParaRPr sz="140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4450969" y="2636011"/>
            <a:ext cx="170815" cy="0"/>
          </a:xfrm>
          <a:custGeom>
            <a:avLst/>
            <a:gdLst/>
            <a:ahLst/>
            <a:cxnLst/>
            <a:rect l="l" t="t" r="r" b="b"/>
            <a:pathLst>
              <a:path w="170814" h="0">
                <a:moveTo>
                  <a:pt x="0" y="0"/>
                </a:moveTo>
                <a:lnTo>
                  <a:pt x="170687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5222494" y="2636011"/>
            <a:ext cx="175260" cy="0"/>
          </a:xfrm>
          <a:custGeom>
            <a:avLst/>
            <a:gdLst/>
            <a:ahLst/>
            <a:cxnLst/>
            <a:rect l="l" t="t" r="r" b="b"/>
            <a:pathLst>
              <a:path w="175260" h="0">
                <a:moveTo>
                  <a:pt x="0" y="0"/>
                </a:moveTo>
                <a:lnTo>
                  <a:pt x="175260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5999734" y="2636011"/>
            <a:ext cx="181610" cy="0"/>
          </a:xfrm>
          <a:custGeom>
            <a:avLst/>
            <a:gdLst/>
            <a:ahLst/>
            <a:cxnLst/>
            <a:rect l="l" t="t" r="r" b="b"/>
            <a:pathLst>
              <a:path w="181610" h="0">
                <a:moveTo>
                  <a:pt x="0" y="0"/>
                </a:moveTo>
                <a:lnTo>
                  <a:pt x="181355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graphicFrame>
        <p:nvGraphicFramePr>
          <p:cNvPr id="10" name="object 10"/>
          <p:cNvGraphicFramePr>
            <a:graphicFrameLocks noGrp="1"/>
          </p:cNvGraphicFramePr>
          <p:nvPr/>
        </p:nvGraphicFramePr>
        <p:xfrm>
          <a:off x="1275333" y="2450582"/>
          <a:ext cx="5027930" cy="492696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67690"/>
                <a:gridCol w="768985"/>
                <a:gridCol w="755650"/>
                <a:gridCol w="766444"/>
                <a:gridCol w="784859"/>
                <a:gridCol w="777239"/>
                <a:gridCol w="608964"/>
              </a:tblGrid>
              <a:tr h="221560">
                <a:tc>
                  <a:txBody>
                    <a:bodyPr/>
                    <a:lstStyle/>
                    <a:p>
                      <a:pPr marL="127000">
                        <a:lnSpc>
                          <a:spcPct val="100000"/>
                        </a:lnSpc>
                        <a:spcBef>
                          <a:spcPts val="1335"/>
                        </a:spcBef>
                      </a:pPr>
                      <a:r>
                        <a:rPr dirty="0" u="sng" sz="1400" spc="-355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u="sng" sz="1400" spc="10">
                          <a:uFill>
                            <a:solidFill>
                              <a:srgbClr val="000000"/>
                            </a:solidFill>
                          </a:uFill>
                          <a:latin typeface="Cambria Math"/>
                          <a:cs typeface="Cambria Math"/>
                        </a:rPr>
                        <a:t> </a:t>
                      </a:r>
                      <a:endParaRPr sz="1400">
                        <a:latin typeface="Cambria Math"/>
                        <a:cs typeface="Cambria Math"/>
                      </a:endParaRPr>
                    </a:p>
                  </a:txBody>
                  <a:tcPr marL="0" marR="0" marB="0" marT="169545"/>
                </a:tc>
                <a:tc>
                  <a:txBody>
                    <a:bodyPr/>
                    <a:lstStyle/>
                    <a:p>
                      <a:pPr algn="r" marR="311150">
                        <a:lnSpc>
                          <a:spcPct val="100000"/>
                        </a:lnSpc>
                        <a:spcBef>
                          <a:spcPts val="1335"/>
                        </a:spcBef>
                      </a:pPr>
                      <a:r>
                        <a:rPr dirty="0" u="sng" sz="1400" spc="-355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u="sng" sz="1400" spc="40">
                          <a:uFill>
                            <a:solidFill>
                              <a:srgbClr val="000000"/>
                            </a:solidFill>
                          </a:uFill>
                          <a:latin typeface="Cambria Math"/>
                          <a:cs typeface="Cambria Math"/>
                        </a:rPr>
                        <a:t> </a:t>
                      </a:r>
                      <a:endParaRPr sz="1400">
                        <a:latin typeface="Cambria Math"/>
                        <a:cs typeface="Cambria Math"/>
                      </a:endParaRPr>
                    </a:p>
                  </a:txBody>
                  <a:tcPr marL="0" marR="0" marB="0" marT="169545"/>
                </a:tc>
                <a:tc>
                  <a:txBody>
                    <a:bodyPr/>
                    <a:lstStyle/>
                    <a:p>
                      <a:pPr algn="r" marR="309245">
                        <a:lnSpc>
                          <a:spcPct val="100000"/>
                        </a:lnSpc>
                        <a:spcBef>
                          <a:spcPts val="1335"/>
                        </a:spcBef>
                      </a:pPr>
                      <a:r>
                        <a:rPr dirty="0" u="sng" sz="1400" spc="-355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u="sng" sz="1400" spc="60">
                          <a:uFill>
                            <a:solidFill>
                              <a:srgbClr val="000000"/>
                            </a:solidFill>
                          </a:uFill>
                          <a:latin typeface="Cambria Math"/>
                          <a:cs typeface="Cambria Math"/>
                        </a:rPr>
                        <a:t> </a:t>
                      </a:r>
                      <a:endParaRPr sz="1400">
                        <a:latin typeface="Cambria Math"/>
                        <a:cs typeface="Cambria Math"/>
                      </a:endParaRPr>
                    </a:p>
                  </a:txBody>
                  <a:tcPr marL="0" marR="0" marB="0" marT="169545"/>
                </a:tc>
                <a:tc>
                  <a:txBody>
                    <a:bodyPr/>
                    <a:lstStyle/>
                    <a:p>
                      <a:pPr algn="r" marR="305435">
                        <a:lnSpc>
                          <a:spcPct val="100000"/>
                        </a:lnSpc>
                        <a:spcBef>
                          <a:spcPts val="1335"/>
                        </a:spcBef>
                      </a:pPr>
                      <a:r>
                        <a:rPr dirty="0" u="sng" sz="1400" spc="-355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u="sng" sz="1400" spc="35">
                          <a:uFill>
                            <a:solidFill>
                              <a:srgbClr val="000000"/>
                            </a:solidFill>
                          </a:uFill>
                          <a:latin typeface="Cambria Math"/>
                          <a:cs typeface="Cambria Math"/>
                        </a:rPr>
                        <a:t> </a:t>
                      </a:r>
                      <a:endParaRPr sz="1400">
                        <a:latin typeface="Cambria Math"/>
                        <a:cs typeface="Cambria Math"/>
                      </a:endParaRPr>
                    </a:p>
                  </a:txBody>
                  <a:tcPr marL="0" marR="0" marB="0" marT="169545"/>
                </a:tc>
                <a:tc>
                  <a:txBody>
                    <a:bodyPr/>
                    <a:lstStyle/>
                    <a:p>
                      <a:pPr algn="ctr" marL="12700">
                        <a:lnSpc>
                          <a:spcPct val="100000"/>
                        </a:lnSpc>
                        <a:spcBef>
                          <a:spcPts val="1335"/>
                        </a:spcBef>
                      </a:pPr>
                      <a:r>
                        <a:rPr dirty="0" sz="1400" spc="-90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baseline="-16666" sz="1500">
                          <a:latin typeface="Cambria Math"/>
                          <a:cs typeface="Cambria Math"/>
                        </a:rPr>
                        <a:t> </a:t>
                      </a:r>
                      <a:endParaRPr baseline="-16666" sz="1500">
                        <a:latin typeface="Cambria Math"/>
                        <a:cs typeface="Cambria Math"/>
                      </a:endParaRPr>
                    </a:p>
                  </a:txBody>
                  <a:tcPr marL="0" marR="0" marB="0" marT="16954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35"/>
                        </a:spcBef>
                      </a:pPr>
                      <a:r>
                        <a:rPr dirty="0" sz="1400" spc="-55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baseline="-16666" sz="1500">
                          <a:latin typeface="Cambria Math"/>
                          <a:cs typeface="Cambria Math"/>
                        </a:rPr>
                        <a:t> </a:t>
                      </a:r>
                      <a:endParaRPr baseline="-16666" sz="1500">
                        <a:latin typeface="Cambria Math"/>
                        <a:cs typeface="Cambria Math"/>
                      </a:endParaRPr>
                    </a:p>
                  </a:txBody>
                  <a:tcPr marL="0" marR="0" marB="0" marT="169545"/>
                </a:tc>
                <a:tc>
                  <a:txBody>
                    <a:bodyPr/>
                    <a:lstStyle/>
                    <a:p>
                      <a:pPr algn="r" marR="124460">
                        <a:lnSpc>
                          <a:spcPct val="100000"/>
                        </a:lnSpc>
                        <a:spcBef>
                          <a:spcPts val="1335"/>
                        </a:spcBef>
                      </a:pPr>
                      <a:r>
                        <a:rPr dirty="0" sz="1400" spc="-85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baseline="-16666" sz="1500">
                          <a:latin typeface="Cambria Math"/>
                          <a:cs typeface="Cambria Math"/>
                        </a:rPr>
                        <a:t> </a:t>
                      </a:r>
                      <a:endParaRPr baseline="-16666" sz="1500">
                        <a:latin typeface="Cambria Math"/>
                        <a:cs typeface="Cambria Math"/>
                      </a:endParaRPr>
                    </a:p>
                  </a:txBody>
                  <a:tcPr marL="0" marR="0" marB="0" marT="169545"/>
                </a:tc>
              </a:tr>
              <a:tr h="282312">
                <a:tc>
                  <a:txBody>
                    <a:bodyPr/>
                    <a:lstStyle/>
                    <a:p>
                      <a:pPr marL="137160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dirty="0" sz="1400">
                          <a:latin typeface="Arial"/>
                          <a:cs typeface="Arial"/>
                        </a:rPr>
                        <a:t>0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19685"/>
                </a:tc>
                <a:tc>
                  <a:txBody>
                    <a:bodyPr/>
                    <a:lstStyle/>
                    <a:p>
                      <a:pPr algn="r" marR="325755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dirty="0" sz="1400">
                          <a:latin typeface="Arial"/>
                          <a:cs typeface="Arial"/>
                        </a:rPr>
                        <a:t>0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19685"/>
                </a:tc>
                <a:tc>
                  <a:txBody>
                    <a:bodyPr/>
                    <a:lstStyle/>
                    <a:p>
                      <a:pPr algn="r" marR="318770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dirty="0" sz="1400">
                          <a:latin typeface="Arial"/>
                          <a:cs typeface="Arial"/>
                        </a:rPr>
                        <a:t>0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19685"/>
                </a:tc>
                <a:tc>
                  <a:txBody>
                    <a:bodyPr/>
                    <a:lstStyle/>
                    <a:p>
                      <a:pPr algn="r" marR="321310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dirty="0" sz="1400">
                          <a:latin typeface="Arial"/>
                          <a:cs typeface="Arial"/>
                        </a:rPr>
                        <a:t>0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19685"/>
                </a:tc>
                <a:tc>
                  <a:txBody>
                    <a:bodyPr/>
                    <a:lstStyle/>
                    <a:p>
                      <a:pPr algn="ctr" marL="20955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dirty="0" sz="1400">
                          <a:latin typeface="Arial"/>
                          <a:cs typeface="Arial"/>
                        </a:rPr>
                        <a:t>0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19685"/>
                </a:tc>
                <a:tc>
                  <a:txBody>
                    <a:bodyPr/>
                    <a:lstStyle/>
                    <a:p>
                      <a:pPr algn="ctr" marL="8890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dirty="0" sz="1400">
                          <a:latin typeface="Arial"/>
                          <a:cs typeface="Arial"/>
                        </a:rPr>
                        <a:t>0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19685"/>
                </a:tc>
                <a:tc>
                  <a:txBody>
                    <a:bodyPr/>
                    <a:lstStyle/>
                    <a:p>
                      <a:pPr algn="r" marR="158750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dirty="0" sz="1400">
                          <a:latin typeface="Arial"/>
                          <a:cs typeface="Arial"/>
                        </a:rPr>
                        <a:t>0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19685"/>
                </a:tc>
              </a:tr>
              <a:tr h="294894">
                <a:tc>
                  <a:txBody>
                    <a:bodyPr/>
                    <a:lstStyle/>
                    <a:p>
                      <a:pPr marL="13716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1400">
                          <a:latin typeface="Arial"/>
                          <a:cs typeface="Arial"/>
                        </a:rPr>
                        <a:t>0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31750"/>
                </a:tc>
                <a:tc>
                  <a:txBody>
                    <a:bodyPr/>
                    <a:lstStyle/>
                    <a:p>
                      <a:pPr algn="r" marR="32575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1400">
                          <a:latin typeface="Arial"/>
                          <a:cs typeface="Arial"/>
                        </a:rPr>
                        <a:t>0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31750"/>
                </a:tc>
                <a:tc>
                  <a:txBody>
                    <a:bodyPr/>
                    <a:lstStyle/>
                    <a:p>
                      <a:pPr algn="r" marR="31877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1400">
                          <a:latin typeface="Arial"/>
                          <a:cs typeface="Arial"/>
                        </a:rPr>
                        <a:t>0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31750"/>
                </a:tc>
                <a:tc>
                  <a:txBody>
                    <a:bodyPr/>
                    <a:lstStyle/>
                    <a:p>
                      <a:pPr algn="r" marR="32131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1400">
                          <a:latin typeface="Arial"/>
                          <a:cs typeface="Arial"/>
                        </a:rPr>
                        <a:t>1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31750"/>
                </a:tc>
                <a:tc>
                  <a:txBody>
                    <a:bodyPr/>
                    <a:lstStyle/>
                    <a:p>
                      <a:pPr algn="ctr" marL="2095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1400">
                          <a:latin typeface="Arial"/>
                          <a:cs typeface="Arial"/>
                        </a:rPr>
                        <a:t>0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31750"/>
                </a:tc>
                <a:tc>
                  <a:txBody>
                    <a:bodyPr/>
                    <a:lstStyle/>
                    <a:p>
                      <a:pPr algn="ctr" marL="889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1400">
                          <a:latin typeface="Arial"/>
                          <a:cs typeface="Arial"/>
                        </a:rPr>
                        <a:t>1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31750"/>
                </a:tc>
                <a:tc>
                  <a:txBody>
                    <a:bodyPr/>
                    <a:lstStyle/>
                    <a:p>
                      <a:pPr algn="r" marR="15875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1400">
                          <a:latin typeface="Arial"/>
                          <a:cs typeface="Arial"/>
                        </a:rPr>
                        <a:t>0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31750"/>
                </a:tc>
              </a:tr>
              <a:tr h="295084">
                <a:tc>
                  <a:txBody>
                    <a:bodyPr/>
                    <a:lstStyle/>
                    <a:p>
                      <a:pPr marL="13716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dirty="0" sz="1400">
                          <a:latin typeface="Arial"/>
                          <a:cs typeface="Arial"/>
                        </a:rPr>
                        <a:t>0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32384"/>
                </a:tc>
                <a:tc>
                  <a:txBody>
                    <a:bodyPr/>
                    <a:lstStyle/>
                    <a:p>
                      <a:pPr algn="r" marR="325755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dirty="0" sz="1400">
                          <a:latin typeface="Arial"/>
                          <a:cs typeface="Arial"/>
                        </a:rPr>
                        <a:t>0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32384"/>
                </a:tc>
                <a:tc>
                  <a:txBody>
                    <a:bodyPr/>
                    <a:lstStyle/>
                    <a:p>
                      <a:pPr algn="r" marR="31877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dirty="0" sz="1400">
                          <a:latin typeface="Arial"/>
                          <a:cs typeface="Arial"/>
                        </a:rPr>
                        <a:t>1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32384"/>
                </a:tc>
                <a:tc>
                  <a:txBody>
                    <a:bodyPr/>
                    <a:lstStyle/>
                    <a:p>
                      <a:pPr algn="r" marR="32131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dirty="0" sz="1400">
                          <a:latin typeface="Arial"/>
                          <a:cs typeface="Arial"/>
                        </a:rPr>
                        <a:t>0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32384"/>
                </a:tc>
                <a:tc>
                  <a:txBody>
                    <a:bodyPr/>
                    <a:lstStyle/>
                    <a:p>
                      <a:pPr algn="ctr" marL="20955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dirty="0" sz="1400">
                          <a:latin typeface="Arial"/>
                          <a:cs typeface="Arial"/>
                        </a:rPr>
                        <a:t>0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32384"/>
                </a:tc>
                <a:tc>
                  <a:txBody>
                    <a:bodyPr/>
                    <a:lstStyle/>
                    <a:p>
                      <a:pPr algn="ctr" marL="889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dirty="0" sz="1400">
                          <a:latin typeface="Arial"/>
                          <a:cs typeface="Arial"/>
                        </a:rPr>
                        <a:t>0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32384"/>
                </a:tc>
                <a:tc>
                  <a:txBody>
                    <a:bodyPr/>
                    <a:lstStyle/>
                    <a:p>
                      <a:pPr algn="r" marR="15875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dirty="0" sz="1400">
                          <a:latin typeface="Arial"/>
                          <a:cs typeface="Arial"/>
                        </a:rPr>
                        <a:t>1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32384"/>
                </a:tc>
              </a:tr>
              <a:tr h="294322">
                <a:tc>
                  <a:txBody>
                    <a:bodyPr/>
                    <a:lstStyle/>
                    <a:p>
                      <a:pPr marL="13716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1400">
                          <a:latin typeface="Arial"/>
                          <a:cs typeface="Arial"/>
                        </a:rPr>
                        <a:t>0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31750"/>
                </a:tc>
                <a:tc>
                  <a:txBody>
                    <a:bodyPr/>
                    <a:lstStyle/>
                    <a:p>
                      <a:pPr algn="r" marR="32575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1400">
                          <a:latin typeface="Arial"/>
                          <a:cs typeface="Arial"/>
                        </a:rPr>
                        <a:t>0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31750"/>
                </a:tc>
                <a:tc>
                  <a:txBody>
                    <a:bodyPr/>
                    <a:lstStyle/>
                    <a:p>
                      <a:pPr algn="r" marR="31877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1400">
                          <a:latin typeface="Arial"/>
                          <a:cs typeface="Arial"/>
                        </a:rPr>
                        <a:t>1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31750"/>
                </a:tc>
                <a:tc>
                  <a:txBody>
                    <a:bodyPr/>
                    <a:lstStyle/>
                    <a:p>
                      <a:pPr algn="r" marR="32131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1400">
                          <a:latin typeface="Arial"/>
                          <a:cs typeface="Arial"/>
                        </a:rPr>
                        <a:t>1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31750"/>
                </a:tc>
                <a:tc>
                  <a:txBody>
                    <a:bodyPr/>
                    <a:lstStyle/>
                    <a:p>
                      <a:pPr algn="ctr" marL="2095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1400">
                          <a:latin typeface="Arial"/>
                          <a:cs typeface="Arial"/>
                        </a:rPr>
                        <a:t>0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31750"/>
                </a:tc>
                <a:tc>
                  <a:txBody>
                    <a:bodyPr/>
                    <a:lstStyle/>
                    <a:p>
                      <a:pPr algn="ctr" marL="889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1400">
                          <a:latin typeface="Arial"/>
                          <a:cs typeface="Arial"/>
                        </a:rPr>
                        <a:t>0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31750"/>
                </a:tc>
                <a:tc>
                  <a:txBody>
                    <a:bodyPr/>
                    <a:lstStyle/>
                    <a:p>
                      <a:pPr algn="r" marR="15875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1400">
                          <a:latin typeface="Arial"/>
                          <a:cs typeface="Arial"/>
                        </a:rPr>
                        <a:t>1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31750"/>
                </a:tc>
              </a:tr>
              <a:tr h="294893">
                <a:tc>
                  <a:txBody>
                    <a:bodyPr/>
                    <a:lstStyle/>
                    <a:p>
                      <a:pPr marL="13716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1400">
                          <a:latin typeface="Arial"/>
                          <a:cs typeface="Arial"/>
                        </a:rPr>
                        <a:t>0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31750"/>
                </a:tc>
                <a:tc>
                  <a:txBody>
                    <a:bodyPr/>
                    <a:lstStyle/>
                    <a:p>
                      <a:pPr algn="r" marR="32575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1400">
                          <a:latin typeface="Arial"/>
                          <a:cs typeface="Arial"/>
                        </a:rPr>
                        <a:t>1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31750"/>
                </a:tc>
                <a:tc>
                  <a:txBody>
                    <a:bodyPr/>
                    <a:lstStyle/>
                    <a:p>
                      <a:pPr algn="r" marR="31877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1400">
                          <a:latin typeface="Arial"/>
                          <a:cs typeface="Arial"/>
                        </a:rPr>
                        <a:t>0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31750"/>
                </a:tc>
                <a:tc>
                  <a:txBody>
                    <a:bodyPr/>
                    <a:lstStyle/>
                    <a:p>
                      <a:pPr algn="r" marR="32131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1400">
                          <a:latin typeface="Arial"/>
                          <a:cs typeface="Arial"/>
                        </a:rPr>
                        <a:t>0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31750"/>
                </a:tc>
                <a:tc>
                  <a:txBody>
                    <a:bodyPr/>
                    <a:lstStyle/>
                    <a:p>
                      <a:pPr algn="ctr" marL="2095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1400">
                          <a:latin typeface="Arial"/>
                          <a:cs typeface="Arial"/>
                        </a:rPr>
                        <a:t>1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31750"/>
                </a:tc>
                <a:tc>
                  <a:txBody>
                    <a:bodyPr/>
                    <a:lstStyle/>
                    <a:p>
                      <a:pPr algn="ctr" marL="889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1400">
                          <a:latin typeface="Arial"/>
                          <a:cs typeface="Arial"/>
                        </a:rPr>
                        <a:t>0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31750"/>
                </a:tc>
                <a:tc>
                  <a:txBody>
                    <a:bodyPr/>
                    <a:lstStyle/>
                    <a:p>
                      <a:pPr algn="r" marR="15875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1400">
                          <a:latin typeface="Arial"/>
                          <a:cs typeface="Arial"/>
                        </a:rPr>
                        <a:t>0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31750"/>
                </a:tc>
              </a:tr>
              <a:tr h="294894">
                <a:tc>
                  <a:txBody>
                    <a:bodyPr/>
                    <a:lstStyle/>
                    <a:p>
                      <a:pPr marL="13716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dirty="0" sz="1400">
                          <a:latin typeface="Arial"/>
                          <a:cs typeface="Arial"/>
                        </a:rPr>
                        <a:t>0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32384"/>
                </a:tc>
                <a:tc>
                  <a:txBody>
                    <a:bodyPr/>
                    <a:lstStyle/>
                    <a:p>
                      <a:pPr algn="r" marR="325755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dirty="0" sz="1400">
                          <a:latin typeface="Arial"/>
                          <a:cs typeface="Arial"/>
                        </a:rPr>
                        <a:t>1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32384"/>
                </a:tc>
                <a:tc>
                  <a:txBody>
                    <a:bodyPr/>
                    <a:lstStyle/>
                    <a:p>
                      <a:pPr algn="r" marR="31877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dirty="0" sz="1400">
                          <a:latin typeface="Arial"/>
                          <a:cs typeface="Arial"/>
                        </a:rPr>
                        <a:t>0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32384"/>
                </a:tc>
                <a:tc>
                  <a:txBody>
                    <a:bodyPr/>
                    <a:lstStyle/>
                    <a:p>
                      <a:pPr algn="r" marR="32131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dirty="0" sz="1400">
                          <a:latin typeface="Arial"/>
                          <a:cs typeface="Arial"/>
                        </a:rPr>
                        <a:t>1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32384"/>
                </a:tc>
                <a:tc>
                  <a:txBody>
                    <a:bodyPr/>
                    <a:lstStyle/>
                    <a:p>
                      <a:pPr algn="ctr" marL="20955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dirty="0" sz="1400">
                          <a:latin typeface="Arial"/>
                          <a:cs typeface="Arial"/>
                        </a:rPr>
                        <a:t>0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32384"/>
                </a:tc>
                <a:tc>
                  <a:txBody>
                    <a:bodyPr/>
                    <a:lstStyle/>
                    <a:p>
                      <a:pPr algn="ctr" marL="889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dirty="0" sz="1400">
                          <a:latin typeface="Arial"/>
                          <a:cs typeface="Arial"/>
                        </a:rPr>
                        <a:t>0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32384"/>
                </a:tc>
                <a:tc>
                  <a:txBody>
                    <a:bodyPr/>
                    <a:lstStyle/>
                    <a:p>
                      <a:pPr algn="r" marR="15875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dirty="0" sz="1400">
                          <a:latin typeface="Arial"/>
                          <a:cs typeface="Arial"/>
                        </a:rPr>
                        <a:t>1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32384"/>
                </a:tc>
              </a:tr>
              <a:tr h="294893">
                <a:tc>
                  <a:txBody>
                    <a:bodyPr/>
                    <a:lstStyle/>
                    <a:p>
                      <a:pPr marL="13716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1400">
                          <a:latin typeface="Arial"/>
                          <a:cs typeface="Arial"/>
                        </a:rPr>
                        <a:t>0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31750"/>
                </a:tc>
                <a:tc>
                  <a:txBody>
                    <a:bodyPr/>
                    <a:lstStyle/>
                    <a:p>
                      <a:pPr algn="r" marR="32575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1400">
                          <a:latin typeface="Arial"/>
                          <a:cs typeface="Arial"/>
                        </a:rPr>
                        <a:t>1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31750"/>
                </a:tc>
                <a:tc>
                  <a:txBody>
                    <a:bodyPr/>
                    <a:lstStyle/>
                    <a:p>
                      <a:pPr algn="r" marR="31877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1400">
                          <a:latin typeface="Arial"/>
                          <a:cs typeface="Arial"/>
                        </a:rPr>
                        <a:t>1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31750"/>
                </a:tc>
                <a:tc>
                  <a:txBody>
                    <a:bodyPr/>
                    <a:lstStyle/>
                    <a:p>
                      <a:pPr algn="r" marR="32131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1400">
                          <a:latin typeface="Arial"/>
                          <a:cs typeface="Arial"/>
                        </a:rPr>
                        <a:t>0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31750"/>
                </a:tc>
                <a:tc>
                  <a:txBody>
                    <a:bodyPr/>
                    <a:lstStyle/>
                    <a:p>
                      <a:pPr algn="ctr" marL="2095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1400">
                          <a:latin typeface="Arial"/>
                          <a:cs typeface="Arial"/>
                        </a:rPr>
                        <a:t>0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31750"/>
                </a:tc>
                <a:tc>
                  <a:txBody>
                    <a:bodyPr/>
                    <a:lstStyle/>
                    <a:p>
                      <a:pPr algn="ctr" marL="889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1400">
                          <a:latin typeface="Arial"/>
                          <a:cs typeface="Arial"/>
                        </a:rPr>
                        <a:t>0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31750"/>
                </a:tc>
                <a:tc>
                  <a:txBody>
                    <a:bodyPr/>
                    <a:lstStyle/>
                    <a:p>
                      <a:pPr algn="r" marR="15875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1400">
                          <a:latin typeface="Arial"/>
                          <a:cs typeface="Arial"/>
                        </a:rPr>
                        <a:t>1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31750"/>
                </a:tc>
              </a:tr>
              <a:tr h="294893">
                <a:tc>
                  <a:txBody>
                    <a:bodyPr/>
                    <a:lstStyle/>
                    <a:p>
                      <a:pPr marL="13716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dirty="0" sz="1400">
                          <a:latin typeface="Arial"/>
                          <a:cs typeface="Arial"/>
                        </a:rPr>
                        <a:t>0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32384"/>
                </a:tc>
                <a:tc>
                  <a:txBody>
                    <a:bodyPr/>
                    <a:lstStyle/>
                    <a:p>
                      <a:pPr algn="r" marR="325755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dirty="0" sz="1400">
                          <a:latin typeface="Arial"/>
                          <a:cs typeface="Arial"/>
                        </a:rPr>
                        <a:t>1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32384"/>
                </a:tc>
                <a:tc>
                  <a:txBody>
                    <a:bodyPr/>
                    <a:lstStyle/>
                    <a:p>
                      <a:pPr algn="r" marR="31877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dirty="0" sz="1400">
                          <a:latin typeface="Arial"/>
                          <a:cs typeface="Arial"/>
                        </a:rPr>
                        <a:t>1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32384"/>
                </a:tc>
                <a:tc>
                  <a:txBody>
                    <a:bodyPr/>
                    <a:lstStyle/>
                    <a:p>
                      <a:pPr algn="r" marR="32131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dirty="0" sz="1400">
                          <a:latin typeface="Arial"/>
                          <a:cs typeface="Arial"/>
                        </a:rPr>
                        <a:t>1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32384"/>
                </a:tc>
                <a:tc>
                  <a:txBody>
                    <a:bodyPr/>
                    <a:lstStyle/>
                    <a:p>
                      <a:pPr algn="ctr" marL="20955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dirty="0" sz="1400">
                          <a:latin typeface="Arial"/>
                          <a:cs typeface="Arial"/>
                        </a:rPr>
                        <a:t>0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32384"/>
                </a:tc>
                <a:tc>
                  <a:txBody>
                    <a:bodyPr/>
                    <a:lstStyle/>
                    <a:p>
                      <a:pPr algn="ctr" marL="889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dirty="0" sz="1400">
                          <a:latin typeface="Arial"/>
                          <a:cs typeface="Arial"/>
                        </a:rPr>
                        <a:t>0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32384"/>
                </a:tc>
                <a:tc>
                  <a:txBody>
                    <a:bodyPr/>
                    <a:lstStyle/>
                    <a:p>
                      <a:pPr algn="r" marR="15875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dirty="0" sz="1400">
                          <a:latin typeface="Arial"/>
                          <a:cs typeface="Arial"/>
                        </a:rPr>
                        <a:t>1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32384"/>
                </a:tc>
              </a:tr>
              <a:tr h="294132">
                <a:tc>
                  <a:txBody>
                    <a:bodyPr/>
                    <a:lstStyle/>
                    <a:p>
                      <a:pPr marL="13716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1400">
                          <a:latin typeface="Arial"/>
                          <a:cs typeface="Arial"/>
                        </a:rPr>
                        <a:t>1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31750"/>
                </a:tc>
                <a:tc>
                  <a:txBody>
                    <a:bodyPr/>
                    <a:lstStyle/>
                    <a:p>
                      <a:pPr algn="r" marR="32575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1400">
                          <a:latin typeface="Arial"/>
                          <a:cs typeface="Arial"/>
                        </a:rPr>
                        <a:t>0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31750"/>
                </a:tc>
                <a:tc>
                  <a:txBody>
                    <a:bodyPr/>
                    <a:lstStyle/>
                    <a:p>
                      <a:pPr algn="r" marR="31877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1400">
                          <a:latin typeface="Arial"/>
                          <a:cs typeface="Arial"/>
                        </a:rPr>
                        <a:t>0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31750"/>
                </a:tc>
                <a:tc>
                  <a:txBody>
                    <a:bodyPr/>
                    <a:lstStyle/>
                    <a:p>
                      <a:pPr algn="r" marR="32131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1400">
                          <a:latin typeface="Arial"/>
                          <a:cs typeface="Arial"/>
                        </a:rPr>
                        <a:t>0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31750"/>
                </a:tc>
                <a:tc>
                  <a:txBody>
                    <a:bodyPr/>
                    <a:lstStyle/>
                    <a:p>
                      <a:pPr algn="ctr" marL="2095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1400">
                          <a:latin typeface="Arial"/>
                          <a:cs typeface="Arial"/>
                        </a:rPr>
                        <a:t>0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31750"/>
                </a:tc>
                <a:tc>
                  <a:txBody>
                    <a:bodyPr/>
                    <a:lstStyle/>
                    <a:p>
                      <a:pPr algn="ctr" marL="889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1400">
                          <a:latin typeface="Arial"/>
                          <a:cs typeface="Arial"/>
                        </a:rPr>
                        <a:t>0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31750"/>
                </a:tc>
                <a:tc>
                  <a:txBody>
                    <a:bodyPr/>
                    <a:lstStyle/>
                    <a:p>
                      <a:pPr algn="r" marR="15875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1400">
                          <a:latin typeface="Arial"/>
                          <a:cs typeface="Arial"/>
                        </a:rPr>
                        <a:t>1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31750"/>
                </a:tc>
              </a:tr>
              <a:tr h="294893">
                <a:tc>
                  <a:txBody>
                    <a:bodyPr/>
                    <a:lstStyle/>
                    <a:p>
                      <a:pPr marL="13716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1400">
                          <a:latin typeface="Arial"/>
                          <a:cs typeface="Arial"/>
                        </a:rPr>
                        <a:t>1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31750"/>
                </a:tc>
                <a:tc>
                  <a:txBody>
                    <a:bodyPr/>
                    <a:lstStyle/>
                    <a:p>
                      <a:pPr algn="r" marR="32575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1400">
                          <a:latin typeface="Arial"/>
                          <a:cs typeface="Arial"/>
                        </a:rPr>
                        <a:t>0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31750"/>
                </a:tc>
                <a:tc>
                  <a:txBody>
                    <a:bodyPr/>
                    <a:lstStyle/>
                    <a:p>
                      <a:pPr algn="r" marR="31877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1400">
                          <a:latin typeface="Arial"/>
                          <a:cs typeface="Arial"/>
                        </a:rPr>
                        <a:t>0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31750"/>
                </a:tc>
                <a:tc>
                  <a:txBody>
                    <a:bodyPr/>
                    <a:lstStyle/>
                    <a:p>
                      <a:pPr algn="r" marR="32131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1400">
                          <a:latin typeface="Arial"/>
                          <a:cs typeface="Arial"/>
                        </a:rPr>
                        <a:t>1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31750"/>
                </a:tc>
                <a:tc>
                  <a:txBody>
                    <a:bodyPr/>
                    <a:lstStyle/>
                    <a:p>
                      <a:pPr algn="ctr" marL="2095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1400">
                          <a:latin typeface="Arial"/>
                          <a:cs typeface="Arial"/>
                        </a:rPr>
                        <a:t>1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31750"/>
                </a:tc>
                <a:tc>
                  <a:txBody>
                    <a:bodyPr/>
                    <a:lstStyle/>
                    <a:p>
                      <a:pPr algn="ctr" marL="889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1400">
                          <a:latin typeface="Arial"/>
                          <a:cs typeface="Arial"/>
                        </a:rPr>
                        <a:t>1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31750"/>
                </a:tc>
                <a:tc>
                  <a:txBody>
                    <a:bodyPr/>
                    <a:lstStyle/>
                    <a:p>
                      <a:pPr algn="r" marR="15875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1400">
                          <a:latin typeface="Arial"/>
                          <a:cs typeface="Arial"/>
                        </a:rPr>
                        <a:t>0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31750"/>
                </a:tc>
              </a:tr>
              <a:tr h="295021">
                <a:tc>
                  <a:txBody>
                    <a:bodyPr/>
                    <a:lstStyle/>
                    <a:p>
                      <a:pPr marL="13716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dirty="0" sz="1400">
                          <a:latin typeface="Arial"/>
                          <a:cs typeface="Arial"/>
                        </a:rPr>
                        <a:t>1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32384"/>
                </a:tc>
                <a:tc>
                  <a:txBody>
                    <a:bodyPr/>
                    <a:lstStyle/>
                    <a:p>
                      <a:pPr algn="r" marR="325755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dirty="0" sz="1400">
                          <a:latin typeface="Arial"/>
                          <a:cs typeface="Arial"/>
                        </a:rPr>
                        <a:t>0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32384"/>
                </a:tc>
                <a:tc>
                  <a:txBody>
                    <a:bodyPr/>
                    <a:lstStyle/>
                    <a:p>
                      <a:pPr algn="r" marR="31877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dirty="0" sz="1400">
                          <a:latin typeface="Arial"/>
                          <a:cs typeface="Arial"/>
                        </a:rPr>
                        <a:t>1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32384"/>
                </a:tc>
                <a:tc>
                  <a:txBody>
                    <a:bodyPr/>
                    <a:lstStyle/>
                    <a:p>
                      <a:pPr algn="r" marR="32131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dirty="0" sz="1400">
                          <a:latin typeface="Arial"/>
                          <a:cs typeface="Arial"/>
                        </a:rPr>
                        <a:t>0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32384"/>
                </a:tc>
                <a:tc>
                  <a:txBody>
                    <a:bodyPr/>
                    <a:lstStyle/>
                    <a:p>
                      <a:pPr algn="ctr" marL="20955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dirty="0" sz="1400">
                          <a:latin typeface="Arial"/>
                          <a:cs typeface="Arial"/>
                        </a:rPr>
                        <a:t>0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32384"/>
                </a:tc>
                <a:tc>
                  <a:txBody>
                    <a:bodyPr/>
                    <a:lstStyle/>
                    <a:p>
                      <a:pPr algn="ctr" marL="889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dirty="0" sz="1400">
                          <a:latin typeface="Arial"/>
                          <a:cs typeface="Arial"/>
                        </a:rPr>
                        <a:t>0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32384"/>
                </a:tc>
                <a:tc>
                  <a:txBody>
                    <a:bodyPr/>
                    <a:lstStyle/>
                    <a:p>
                      <a:pPr algn="r" marR="15875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dirty="0" sz="1400">
                          <a:latin typeface="Arial"/>
                          <a:cs typeface="Arial"/>
                        </a:rPr>
                        <a:t>1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32384"/>
                </a:tc>
              </a:tr>
              <a:tr h="295021">
                <a:tc>
                  <a:txBody>
                    <a:bodyPr/>
                    <a:lstStyle/>
                    <a:p>
                      <a:pPr marL="13716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1400">
                          <a:latin typeface="Arial"/>
                          <a:cs typeface="Arial"/>
                        </a:rPr>
                        <a:t>1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31750"/>
                </a:tc>
                <a:tc>
                  <a:txBody>
                    <a:bodyPr/>
                    <a:lstStyle/>
                    <a:p>
                      <a:pPr algn="r" marR="32575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1400">
                          <a:latin typeface="Arial"/>
                          <a:cs typeface="Arial"/>
                        </a:rPr>
                        <a:t>0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31750"/>
                </a:tc>
                <a:tc>
                  <a:txBody>
                    <a:bodyPr/>
                    <a:lstStyle/>
                    <a:p>
                      <a:pPr algn="r" marR="31877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1400">
                          <a:latin typeface="Arial"/>
                          <a:cs typeface="Arial"/>
                        </a:rPr>
                        <a:t>1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31750"/>
                </a:tc>
                <a:tc>
                  <a:txBody>
                    <a:bodyPr/>
                    <a:lstStyle/>
                    <a:p>
                      <a:pPr algn="r" marR="32131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1400">
                          <a:latin typeface="Arial"/>
                          <a:cs typeface="Arial"/>
                        </a:rPr>
                        <a:t>1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31750"/>
                </a:tc>
                <a:tc>
                  <a:txBody>
                    <a:bodyPr/>
                    <a:lstStyle/>
                    <a:p>
                      <a:pPr algn="ctr" marL="2095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1400">
                          <a:latin typeface="Arial"/>
                          <a:cs typeface="Arial"/>
                        </a:rPr>
                        <a:t>0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31750"/>
                </a:tc>
                <a:tc>
                  <a:txBody>
                    <a:bodyPr/>
                    <a:lstStyle/>
                    <a:p>
                      <a:pPr algn="ctr" marL="889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1400">
                          <a:latin typeface="Arial"/>
                          <a:cs typeface="Arial"/>
                        </a:rPr>
                        <a:t>0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31750"/>
                </a:tc>
                <a:tc>
                  <a:txBody>
                    <a:bodyPr/>
                    <a:lstStyle/>
                    <a:p>
                      <a:pPr algn="r" marR="15875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1400">
                          <a:latin typeface="Arial"/>
                          <a:cs typeface="Arial"/>
                        </a:rPr>
                        <a:t>1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31750"/>
                </a:tc>
              </a:tr>
              <a:tr h="294894">
                <a:tc>
                  <a:txBody>
                    <a:bodyPr/>
                    <a:lstStyle/>
                    <a:p>
                      <a:pPr marL="13716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dirty="0" sz="1400">
                          <a:latin typeface="Arial"/>
                          <a:cs typeface="Arial"/>
                        </a:rPr>
                        <a:t>1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32384"/>
                </a:tc>
                <a:tc>
                  <a:txBody>
                    <a:bodyPr/>
                    <a:lstStyle/>
                    <a:p>
                      <a:pPr algn="r" marR="325755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dirty="0" sz="1400">
                          <a:latin typeface="Arial"/>
                          <a:cs typeface="Arial"/>
                        </a:rPr>
                        <a:t>1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32384"/>
                </a:tc>
                <a:tc>
                  <a:txBody>
                    <a:bodyPr/>
                    <a:lstStyle/>
                    <a:p>
                      <a:pPr algn="r" marR="31877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dirty="0" sz="1400">
                          <a:latin typeface="Arial"/>
                          <a:cs typeface="Arial"/>
                        </a:rPr>
                        <a:t>0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32384"/>
                </a:tc>
                <a:tc>
                  <a:txBody>
                    <a:bodyPr/>
                    <a:lstStyle/>
                    <a:p>
                      <a:pPr algn="r" marR="32131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dirty="0" sz="1400">
                          <a:latin typeface="Arial"/>
                          <a:cs typeface="Arial"/>
                        </a:rPr>
                        <a:t>0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32384"/>
                </a:tc>
                <a:tc>
                  <a:txBody>
                    <a:bodyPr/>
                    <a:lstStyle/>
                    <a:p>
                      <a:pPr algn="ctr" marL="20955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dirty="0" sz="1400">
                          <a:latin typeface="Arial"/>
                          <a:cs typeface="Arial"/>
                        </a:rPr>
                        <a:t>0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32384"/>
                </a:tc>
                <a:tc>
                  <a:txBody>
                    <a:bodyPr/>
                    <a:lstStyle/>
                    <a:p>
                      <a:pPr algn="ctr" marL="889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dirty="0" sz="1400">
                          <a:latin typeface="Arial"/>
                          <a:cs typeface="Arial"/>
                        </a:rPr>
                        <a:t>0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32384"/>
                </a:tc>
                <a:tc>
                  <a:txBody>
                    <a:bodyPr/>
                    <a:lstStyle/>
                    <a:p>
                      <a:pPr algn="r" marR="15875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dirty="0" sz="1400">
                          <a:latin typeface="Arial"/>
                          <a:cs typeface="Arial"/>
                        </a:rPr>
                        <a:t>1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32384"/>
                </a:tc>
              </a:tr>
              <a:tr h="294131">
                <a:tc>
                  <a:txBody>
                    <a:bodyPr/>
                    <a:lstStyle/>
                    <a:p>
                      <a:pPr marL="13716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1400">
                          <a:latin typeface="Arial"/>
                          <a:cs typeface="Arial"/>
                        </a:rPr>
                        <a:t>1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31750"/>
                </a:tc>
                <a:tc>
                  <a:txBody>
                    <a:bodyPr/>
                    <a:lstStyle/>
                    <a:p>
                      <a:pPr algn="r" marR="32575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1400">
                          <a:latin typeface="Arial"/>
                          <a:cs typeface="Arial"/>
                        </a:rPr>
                        <a:t>1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31750"/>
                </a:tc>
                <a:tc>
                  <a:txBody>
                    <a:bodyPr/>
                    <a:lstStyle/>
                    <a:p>
                      <a:pPr algn="r" marR="31877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1400">
                          <a:latin typeface="Arial"/>
                          <a:cs typeface="Arial"/>
                        </a:rPr>
                        <a:t>0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31750"/>
                </a:tc>
                <a:tc>
                  <a:txBody>
                    <a:bodyPr/>
                    <a:lstStyle/>
                    <a:p>
                      <a:pPr algn="r" marR="32131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1400">
                          <a:latin typeface="Arial"/>
                          <a:cs typeface="Arial"/>
                        </a:rPr>
                        <a:t>1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31750"/>
                </a:tc>
                <a:tc>
                  <a:txBody>
                    <a:bodyPr/>
                    <a:lstStyle/>
                    <a:p>
                      <a:pPr algn="ctr" marL="2095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1400">
                          <a:latin typeface="Arial"/>
                          <a:cs typeface="Arial"/>
                        </a:rPr>
                        <a:t>0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31750"/>
                </a:tc>
                <a:tc>
                  <a:txBody>
                    <a:bodyPr/>
                    <a:lstStyle/>
                    <a:p>
                      <a:pPr algn="ctr" marL="889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1400">
                          <a:latin typeface="Arial"/>
                          <a:cs typeface="Arial"/>
                        </a:rPr>
                        <a:t>0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31750"/>
                </a:tc>
                <a:tc>
                  <a:txBody>
                    <a:bodyPr/>
                    <a:lstStyle/>
                    <a:p>
                      <a:pPr algn="r" marR="15875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1400">
                          <a:latin typeface="Arial"/>
                          <a:cs typeface="Arial"/>
                        </a:rPr>
                        <a:t>1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31750"/>
                </a:tc>
              </a:tr>
              <a:tr h="294894">
                <a:tc>
                  <a:txBody>
                    <a:bodyPr/>
                    <a:lstStyle/>
                    <a:p>
                      <a:pPr marL="13716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1400">
                          <a:latin typeface="Arial"/>
                          <a:cs typeface="Arial"/>
                        </a:rPr>
                        <a:t>1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31750"/>
                </a:tc>
                <a:tc>
                  <a:txBody>
                    <a:bodyPr/>
                    <a:lstStyle/>
                    <a:p>
                      <a:pPr algn="r" marR="32575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1400">
                          <a:latin typeface="Arial"/>
                          <a:cs typeface="Arial"/>
                        </a:rPr>
                        <a:t>1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31750"/>
                </a:tc>
                <a:tc>
                  <a:txBody>
                    <a:bodyPr/>
                    <a:lstStyle/>
                    <a:p>
                      <a:pPr algn="r" marR="31877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1400">
                          <a:latin typeface="Arial"/>
                          <a:cs typeface="Arial"/>
                        </a:rPr>
                        <a:t>1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31750"/>
                </a:tc>
                <a:tc>
                  <a:txBody>
                    <a:bodyPr/>
                    <a:lstStyle/>
                    <a:p>
                      <a:pPr algn="r" marR="32131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1400">
                          <a:latin typeface="Arial"/>
                          <a:cs typeface="Arial"/>
                        </a:rPr>
                        <a:t>0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31750"/>
                </a:tc>
                <a:tc>
                  <a:txBody>
                    <a:bodyPr/>
                    <a:lstStyle/>
                    <a:p>
                      <a:pPr algn="ctr" marL="2095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1400">
                          <a:latin typeface="Arial"/>
                          <a:cs typeface="Arial"/>
                        </a:rPr>
                        <a:t>0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31750"/>
                </a:tc>
                <a:tc>
                  <a:txBody>
                    <a:bodyPr/>
                    <a:lstStyle/>
                    <a:p>
                      <a:pPr algn="ctr" marL="889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1400">
                          <a:latin typeface="Arial"/>
                          <a:cs typeface="Arial"/>
                        </a:rPr>
                        <a:t>0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31750"/>
                </a:tc>
                <a:tc>
                  <a:txBody>
                    <a:bodyPr/>
                    <a:lstStyle/>
                    <a:p>
                      <a:pPr algn="r" marR="15875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1400">
                          <a:latin typeface="Arial"/>
                          <a:cs typeface="Arial"/>
                        </a:rPr>
                        <a:t>1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31750"/>
                </a:tc>
              </a:tr>
              <a:tr h="295619">
                <a:tc>
                  <a:txBody>
                    <a:bodyPr/>
                    <a:lstStyle/>
                    <a:p>
                      <a:pPr marL="13716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dirty="0" sz="1400">
                          <a:latin typeface="Arial"/>
                          <a:cs typeface="Arial"/>
                        </a:rPr>
                        <a:t>1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32384"/>
                </a:tc>
                <a:tc>
                  <a:txBody>
                    <a:bodyPr/>
                    <a:lstStyle/>
                    <a:p>
                      <a:pPr algn="r" marR="325755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dirty="0" sz="1400">
                          <a:latin typeface="Arial"/>
                          <a:cs typeface="Arial"/>
                        </a:rPr>
                        <a:t>1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32384"/>
                </a:tc>
                <a:tc>
                  <a:txBody>
                    <a:bodyPr/>
                    <a:lstStyle/>
                    <a:p>
                      <a:pPr algn="r" marR="31877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dirty="0" sz="1400">
                          <a:latin typeface="Arial"/>
                          <a:cs typeface="Arial"/>
                        </a:rPr>
                        <a:t>1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32384"/>
                </a:tc>
                <a:tc>
                  <a:txBody>
                    <a:bodyPr/>
                    <a:lstStyle/>
                    <a:p>
                      <a:pPr algn="r" marR="32131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dirty="0" sz="1400">
                          <a:latin typeface="Arial"/>
                          <a:cs typeface="Arial"/>
                        </a:rPr>
                        <a:t>1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32384"/>
                </a:tc>
                <a:tc>
                  <a:txBody>
                    <a:bodyPr/>
                    <a:lstStyle/>
                    <a:p>
                      <a:pPr algn="ctr" marL="20955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dirty="0" sz="1400">
                          <a:latin typeface="Arial"/>
                          <a:cs typeface="Arial"/>
                        </a:rPr>
                        <a:t>0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32384"/>
                </a:tc>
                <a:tc>
                  <a:txBody>
                    <a:bodyPr/>
                    <a:lstStyle/>
                    <a:p>
                      <a:pPr algn="ctr" marL="889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dirty="0" sz="1400">
                          <a:latin typeface="Arial"/>
                          <a:cs typeface="Arial"/>
                        </a:rPr>
                        <a:t>0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32384"/>
                </a:tc>
                <a:tc>
                  <a:txBody>
                    <a:bodyPr/>
                    <a:lstStyle/>
                    <a:p>
                      <a:pPr algn="r" marR="15875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dirty="0" sz="1400">
                          <a:latin typeface="Arial"/>
                          <a:cs typeface="Arial"/>
                        </a:rPr>
                        <a:t>1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32384"/>
                </a:tc>
              </a:tr>
            </a:tbl>
          </a:graphicData>
        </a:graphic>
      </p:graphicFrame>
      <p:sp>
        <p:nvSpPr>
          <p:cNvPr id="11" name="object 11"/>
          <p:cNvSpPr txBox="1"/>
          <p:nvPr/>
        </p:nvSpPr>
        <p:spPr>
          <a:xfrm>
            <a:off x="1130604" y="7816977"/>
            <a:ext cx="4606925" cy="15214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80">
                <a:latin typeface="Arial"/>
                <a:cs typeface="Arial"/>
              </a:rPr>
              <a:t>The Boolean </a:t>
            </a:r>
            <a:r>
              <a:rPr dirty="0" sz="1400" spc="-75">
                <a:latin typeface="Arial"/>
                <a:cs typeface="Arial"/>
              </a:rPr>
              <a:t>expressions </a:t>
            </a:r>
            <a:r>
              <a:rPr dirty="0" sz="1400" spc="-60">
                <a:latin typeface="Arial"/>
                <a:cs typeface="Arial"/>
              </a:rPr>
              <a:t>of </a:t>
            </a:r>
            <a:r>
              <a:rPr dirty="0" sz="1400" spc="-70">
                <a:latin typeface="Arial"/>
                <a:cs typeface="Arial"/>
              </a:rPr>
              <a:t>the outputs</a:t>
            </a:r>
            <a:r>
              <a:rPr dirty="0" sz="1400" spc="45">
                <a:latin typeface="Arial"/>
                <a:cs typeface="Arial"/>
              </a:rPr>
              <a:t> </a:t>
            </a:r>
            <a:r>
              <a:rPr dirty="0" sz="1400" spc="-75">
                <a:latin typeface="Arial"/>
                <a:cs typeface="Arial"/>
              </a:rPr>
              <a:t>are</a:t>
            </a:r>
            <a:endParaRPr sz="1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370"/>
              </a:spcBef>
            </a:pPr>
            <a:r>
              <a:rPr dirty="0" sz="1400" spc="385">
                <a:latin typeface="Cambria Math"/>
                <a:cs typeface="Cambria Math"/>
              </a:rPr>
              <a:t> </a:t>
            </a:r>
            <a:r>
              <a:rPr dirty="0" baseline="-16666" sz="1500" spc="532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3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580">
                <a:latin typeface="Cambria Math"/>
                <a:cs typeface="Cambria Math"/>
              </a:rPr>
              <a:t> </a:t>
            </a:r>
            <a:r>
              <a:rPr dirty="0" sz="1400" spc="10">
                <a:latin typeface="Cambria Math"/>
                <a:cs typeface="Cambria Math"/>
              </a:rPr>
              <a:t> </a:t>
            </a:r>
            <a:r>
              <a:rPr dirty="0" sz="1400" spc="-75">
                <a:latin typeface="Cambria Math"/>
                <a:cs typeface="Cambria Math"/>
              </a:rPr>
              <a:t> </a:t>
            </a:r>
            <a:r>
              <a:rPr dirty="0" baseline="9920" sz="2100">
                <a:latin typeface="Cambria Math"/>
                <a:cs typeface="Cambria Math"/>
              </a:rPr>
              <a:t>̅</a:t>
            </a:r>
            <a:r>
              <a:rPr dirty="0" sz="1400">
                <a:latin typeface="Cambria Math"/>
                <a:cs typeface="Cambria Math"/>
              </a:rPr>
              <a:t>                </a:t>
            </a:r>
            <a:r>
              <a:rPr dirty="0" baseline="9920" sz="2100">
                <a:latin typeface="Cambria Math"/>
                <a:cs typeface="Cambria Math"/>
              </a:rPr>
              <a:t>̅ 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110">
                <a:latin typeface="Cambria Math"/>
                <a:cs typeface="Cambria Math"/>
              </a:rPr>
              <a:t> </a:t>
            </a:r>
            <a:r>
              <a:rPr dirty="0" baseline="11904" sz="2100">
                <a:latin typeface="Cambria Math"/>
                <a:cs typeface="Cambria Math"/>
              </a:rPr>
              <a:t>̅</a:t>
            </a:r>
            <a:r>
              <a:rPr dirty="0" sz="1400" spc="66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1000"/>
              </a:spcBef>
            </a:pPr>
            <a:r>
              <a:rPr dirty="0" sz="1400" spc="420">
                <a:latin typeface="Cambria Math"/>
                <a:cs typeface="Cambria Math"/>
              </a:rPr>
              <a:t> </a:t>
            </a:r>
            <a:r>
              <a:rPr dirty="0" baseline="-16666" sz="1500" spc="532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1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565">
                <a:latin typeface="Cambria Math"/>
                <a:cs typeface="Cambria Math"/>
              </a:rPr>
              <a:t>  </a:t>
            </a:r>
            <a:r>
              <a:rPr dirty="0" sz="1400" spc="570">
                <a:latin typeface="Cambria Math"/>
                <a:cs typeface="Cambria Math"/>
              </a:rPr>
              <a:t> </a:t>
            </a:r>
            <a:r>
              <a:rPr dirty="0" sz="1400" spc="55">
                <a:latin typeface="Cambria Math"/>
                <a:cs typeface="Cambria Math"/>
              </a:rPr>
              <a:t> </a:t>
            </a:r>
            <a:r>
              <a:rPr dirty="0" sz="1400" spc="-185">
                <a:latin typeface="Cambria Math"/>
                <a:cs typeface="Cambria Math"/>
              </a:rPr>
              <a:t> </a:t>
            </a:r>
            <a:r>
              <a:rPr dirty="0" baseline="9920" sz="2100">
                <a:latin typeface="Cambria Math"/>
                <a:cs typeface="Cambria Math"/>
              </a:rPr>
              <a:t>̅ </a:t>
            </a:r>
            <a:r>
              <a:rPr dirty="0" sz="1400">
                <a:latin typeface="Cambria Math"/>
                <a:cs typeface="Cambria Math"/>
              </a:rPr>
              <a:t>         </a:t>
            </a:r>
            <a:r>
              <a:rPr dirty="0" baseline="9920" sz="2100">
                <a:latin typeface="Cambria Math"/>
                <a:cs typeface="Cambria Math"/>
              </a:rPr>
              <a:t>̅ 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90">
                <a:latin typeface="Cambria Math"/>
                <a:cs typeface="Cambria Math"/>
              </a:rPr>
              <a:t> </a:t>
            </a:r>
            <a:r>
              <a:rPr dirty="0" baseline="11904" sz="2100">
                <a:latin typeface="Cambria Math"/>
                <a:cs typeface="Cambria Math"/>
              </a:rPr>
              <a:t>̅</a:t>
            </a:r>
            <a:r>
              <a:rPr dirty="0" sz="1400" spc="66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1005"/>
              </a:spcBef>
            </a:pPr>
            <a:r>
              <a:rPr dirty="0" sz="1400" spc="440">
                <a:latin typeface="Cambria Math"/>
                <a:cs typeface="Cambria Math"/>
              </a:rPr>
              <a:t> </a:t>
            </a:r>
            <a:r>
              <a:rPr dirty="0" baseline="-16666" sz="1500" spc="705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3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565">
                <a:latin typeface="Cambria Math"/>
                <a:cs typeface="Cambria Math"/>
              </a:rPr>
              <a:t> </a:t>
            </a:r>
            <a:r>
              <a:rPr dirty="0" baseline="11904" sz="2100">
                <a:latin typeface="Cambria Math"/>
                <a:cs typeface="Cambria Math"/>
              </a:rPr>
              <a:t>̅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baseline="9920" sz="2100">
                <a:latin typeface="Cambria Math"/>
                <a:cs typeface="Cambria Math"/>
              </a:rPr>
              <a:t>̅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baseline="9920" sz="2100">
                <a:latin typeface="Cambria Math"/>
                <a:cs typeface="Cambria Math"/>
              </a:rPr>
              <a:t>̅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baseline="11904" sz="2100">
                <a:latin typeface="Cambria Math"/>
                <a:cs typeface="Cambria Math"/>
              </a:rPr>
              <a:t>̅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baseline="9920" sz="2100">
                <a:latin typeface="Cambria Math"/>
                <a:cs typeface="Cambria Math"/>
              </a:rPr>
              <a:t>̅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baseline="11904" sz="2100">
                <a:latin typeface="Cambria Math"/>
                <a:cs typeface="Cambria Math"/>
              </a:rPr>
              <a:t>̅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baseline="11904" sz="2100">
                <a:latin typeface="Cambria Math"/>
                <a:cs typeface="Cambria Math"/>
              </a:rPr>
              <a:t>̅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baseline="11904" sz="2100">
                <a:latin typeface="Cambria Math"/>
                <a:cs typeface="Cambria Math"/>
              </a:rPr>
              <a:t>̅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baseline="9920" sz="2100">
                <a:latin typeface="Cambria Math"/>
                <a:cs typeface="Cambria Math"/>
              </a:rPr>
              <a:t>̅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baseline="11904" sz="2100">
                <a:latin typeface="Cambria Math"/>
                <a:cs typeface="Cambria Math"/>
              </a:rPr>
              <a:t>̅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baseline="9920" sz="2100">
                <a:latin typeface="Cambria Math"/>
                <a:cs typeface="Cambria Math"/>
              </a:rPr>
              <a:t>̅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baseline="11904" sz="2100">
                <a:latin typeface="Cambria Math"/>
                <a:cs typeface="Cambria Math"/>
              </a:rPr>
              <a:t>̅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baseline="9920" sz="2100">
                <a:latin typeface="Cambria Math"/>
                <a:cs typeface="Cambria Math"/>
              </a:rPr>
              <a:t>̅</a:t>
            </a:r>
            <a:r>
              <a:rPr dirty="0" baseline="9920" sz="2100" spc="12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</a:pPr>
            <a:r>
              <a:rPr dirty="0" sz="1400" spc="590">
                <a:latin typeface="Cambria Math"/>
                <a:cs typeface="Cambria Math"/>
              </a:rPr>
              <a:t> </a:t>
            </a:r>
            <a:r>
              <a:rPr dirty="0" sz="1400" spc="-75">
                <a:latin typeface="Cambria Math"/>
                <a:cs typeface="Cambria Math"/>
              </a:rPr>
              <a:t> </a:t>
            </a:r>
            <a:r>
              <a:rPr dirty="0" baseline="9920" sz="2100">
                <a:latin typeface="Cambria Math"/>
                <a:cs typeface="Cambria Math"/>
              </a:rPr>
              <a:t>̅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baseline="9920" sz="2100">
                <a:latin typeface="Cambria Math"/>
                <a:cs typeface="Cambria Math"/>
              </a:rPr>
              <a:t>̅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baseline="9920" sz="2100">
                <a:latin typeface="Cambria Math"/>
                <a:cs typeface="Cambria Math"/>
              </a:rPr>
              <a:t>̅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baseline="11904" sz="2100">
                <a:latin typeface="Cambria Math"/>
                <a:cs typeface="Cambria Math"/>
              </a:rPr>
              <a:t>̅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baseline="9920" sz="2100">
                <a:latin typeface="Cambria Math"/>
                <a:cs typeface="Cambria Math"/>
              </a:rPr>
              <a:t>̅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baseline="11904" sz="2100">
                <a:latin typeface="Cambria Math"/>
                <a:cs typeface="Cambria Math"/>
              </a:rPr>
              <a:t>̅</a:t>
            </a:r>
            <a:r>
              <a:rPr dirty="0" sz="1400" spc="265">
                <a:latin typeface="Cambria Math"/>
                <a:cs typeface="Cambria Math"/>
              </a:rPr>
              <a:t> </a:t>
            </a:r>
            <a:r>
              <a:rPr dirty="0" baseline="9920" sz="2100">
                <a:latin typeface="Cambria Math"/>
                <a:cs typeface="Cambria Math"/>
              </a:rPr>
              <a:t>̅</a:t>
            </a:r>
            <a:r>
              <a:rPr dirty="0" baseline="9920" sz="2100" spc="104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590">
                <a:latin typeface="Cambria Math"/>
                <a:cs typeface="Cambria Math"/>
              </a:rPr>
              <a:t>  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312902" y="304799"/>
            <a:ext cx="6937781" cy="1007772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3654425" y="9852228"/>
            <a:ext cx="255270" cy="228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614"/>
              </a:lnSpc>
            </a:pPr>
            <a:fld id="{81D60167-4931-47E6-BA6A-407CBD079E47}" type="slidenum">
              <a:rPr dirty="0" sz="1600" spc="-5">
                <a:latin typeface="Calibri"/>
                <a:cs typeface="Calibri"/>
              </a:rPr>
              <a:t>12</a:t>
            </a:fld>
            <a:endParaRPr sz="1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63372" y="469493"/>
            <a:ext cx="2743835" cy="5105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13599"/>
              </a:lnSpc>
              <a:spcBef>
                <a:spcPts val="95"/>
              </a:spcBef>
            </a:pPr>
            <a:r>
              <a:rPr dirty="0" sz="1400" spc="-5" i="1">
                <a:latin typeface="Lucida Calligraphy"/>
                <a:cs typeface="Lucida Calligraphy"/>
              </a:rPr>
              <a:t>Lecture five: </a:t>
            </a:r>
            <a:r>
              <a:rPr dirty="0" sz="1400" i="1">
                <a:latin typeface="Lucida Calligraphy"/>
                <a:cs typeface="Lucida Calligraphy"/>
              </a:rPr>
              <a:t>Programmable  </a:t>
            </a:r>
            <a:r>
              <a:rPr dirty="0" sz="1400" spc="-5" i="1">
                <a:latin typeface="Lucida Calligraphy"/>
                <a:cs typeface="Lucida Calligraphy"/>
              </a:rPr>
              <a:t>Logic Devices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495675" y="466470"/>
            <a:ext cx="857250" cy="7383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5077967" y="509015"/>
            <a:ext cx="2057399" cy="50901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5243321" y="437488"/>
            <a:ext cx="1727835" cy="5803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69875" marR="5080" indent="-257810">
              <a:lnSpc>
                <a:spcPct val="130000"/>
              </a:lnSpc>
              <a:spcBef>
                <a:spcPts val="100"/>
              </a:spcBef>
            </a:pPr>
            <a:r>
              <a:rPr dirty="0" sz="1400" i="1">
                <a:latin typeface="Lucida Calligraphy"/>
                <a:cs typeface="Lucida Calligraphy"/>
              </a:rPr>
              <a:t>Asst. </a:t>
            </a:r>
            <a:r>
              <a:rPr dirty="0" sz="1400" spc="-5" i="1">
                <a:latin typeface="Lucida Calligraphy"/>
                <a:cs typeface="Lucida Calligraphy"/>
              </a:rPr>
              <a:t>Lec.</a:t>
            </a:r>
            <a:r>
              <a:rPr dirty="0" sz="1400" spc="-55" i="1">
                <a:latin typeface="Lucida Calligraphy"/>
                <a:cs typeface="Lucida Calligraphy"/>
              </a:rPr>
              <a:t> </a:t>
            </a:r>
            <a:r>
              <a:rPr dirty="0" sz="1400" spc="-10" i="1">
                <a:latin typeface="Lucida Calligraphy"/>
                <a:cs typeface="Lucida Calligraphy"/>
              </a:rPr>
              <a:t>Hussien  </a:t>
            </a:r>
            <a:r>
              <a:rPr dirty="0" sz="1400" spc="-5" i="1">
                <a:latin typeface="Lucida Calligraphy"/>
                <a:cs typeface="Lucida Calligraphy"/>
              </a:rPr>
              <a:t>Yossif</a:t>
            </a:r>
            <a:r>
              <a:rPr dirty="0" sz="1400" spc="-25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Radhi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493837" y="1676971"/>
            <a:ext cx="233680" cy="24257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383791" y="1408175"/>
            <a:ext cx="413003" cy="176783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1520697" y="1385061"/>
            <a:ext cx="13843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mbria Math"/>
                <a:cs typeface="Cambria Math"/>
              </a:rPr>
              <a:t>𝐴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1704975" y="1823973"/>
            <a:ext cx="0" cy="6789420"/>
          </a:xfrm>
          <a:custGeom>
            <a:avLst/>
            <a:gdLst/>
            <a:ahLst/>
            <a:cxnLst/>
            <a:rect l="l" t="t" r="r" b="b"/>
            <a:pathLst>
              <a:path w="0" h="6789420">
                <a:moveTo>
                  <a:pt x="0" y="0"/>
                </a:moveTo>
                <a:lnTo>
                  <a:pt x="0" y="6789419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1550035" y="1784603"/>
            <a:ext cx="0" cy="6789420"/>
          </a:xfrm>
          <a:custGeom>
            <a:avLst/>
            <a:gdLst/>
            <a:ahLst/>
            <a:cxnLst/>
            <a:rect l="l" t="t" r="r" b="b"/>
            <a:pathLst>
              <a:path w="0" h="6789420">
                <a:moveTo>
                  <a:pt x="0" y="0"/>
                </a:moveTo>
                <a:lnTo>
                  <a:pt x="0" y="6789419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5663565" y="2762503"/>
            <a:ext cx="97790" cy="103505"/>
          </a:xfrm>
          <a:custGeom>
            <a:avLst/>
            <a:gdLst/>
            <a:ahLst/>
            <a:cxnLst/>
            <a:rect l="l" t="t" r="r" b="b"/>
            <a:pathLst>
              <a:path w="97789" h="103505">
                <a:moveTo>
                  <a:pt x="0" y="0"/>
                </a:moveTo>
                <a:lnTo>
                  <a:pt x="97789" y="103504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5663565" y="2768091"/>
            <a:ext cx="86360" cy="104139"/>
          </a:xfrm>
          <a:custGeom>
            <a:avLst/>
            <a:gdLst/>
            <a:ahLst/>
            <a:cxnLst/>
            <a:rect l="l" t="t" r="r" b="b"/>
            <a:pathLst>
              <a:path w="86360" h="104139">
                <a:moveTo>
                  <a:pt x="86233" y="0"/>
                </a:moveTo>
                <a:lnTo>
                  <a:pt x="0" y="103632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790440" y="5681598"/>
            <a:ext cx="97790" cy="103505"/>
          </a:xfrm>
          <a:custGeom>
            <a:avLst/>
            <a:gdLst/>
            <a:ahLst/>
            <a:cxnLst/>
            <a:rect l="l" t="t" r="r" b="b"/>
            <a:pathLst>
              <a:path w="97789" h="103504">
                <a:moveTo>
                  <a:pt x="0" y="0"/>
                </a:moveTo>
                <a:lnTo>
                  <a:pt x="97789" y="10350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790440" y="5687186"/>
            <a:ext cx="86360" cy="104139"/>
          </a:xfrm>
          <a:custGeom>
            <a:avLst/>
            <a:gdLst/>
            <a:ahLst/>
            <a:cxnLst/>
            <a:rect l="l" t="t" r="r" b="b"/>
            <a:pathLst>
              <a:path w="86360" h="104139">
                <a:moveTo>
                  <a:pt x="86233" y="0"/>
                </a:moveTo>
                <a:lnTo>
                  <a:pt x="0" y="103632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408804" y="5678423"/>
            <a:ext cx="97790" cy="103505"/>
          </a:xfrm>
          <a:custGeom>
            <a:avLst/>
            <a:gdLst/>
            <a:ahLst/>
            <a:cxnLst/>
            <a:rect l="l" t="t" r="r" b="b"/>
            <a:pathLst>
              <a:path w="97789" h="103504">
                <a:moveTo>
                  <a:pt x="0" y="0"/>
                </a:moveTo>
                <a:lnTo>
                  <a:pt x="97790" y="10350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408804" y="5684011"/>
            <a:ext cx="86360" cy="104139"/>
          </a:xfrm>
          <a:custGeom>
            <a:avLst/>
            <a:gdLst/>
            <a:ahLst/>
            <a:cxnLst/>
            <a:rect l="l" t="t" r="r" b="b"/>
            <a:pathLst>
              <a:path w="86360" h="104139">
                <a:moveTo>
                  <a:pt x="86233" y="0"/>
                </a:moveTo>
                <a:lnTo>
                  <a:pt x="0" y="103632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4404995" y="3188588"/>
            <a:ext cx="97790" cy="103505"/>
          </a:xfrm>
          <a:custGeom>
            <a:avLst/>
            <a:gdLst/>
            <a:ahLst/>
            <a:cxnLst/>
            <a:rect l="l" t="t" r="r" b="b"/>
            <a:pathLst>
              <a:path w="97789" h="103504">
                <a:moveTo>
                  <a:pt x="0" y="0"/>
                </a:moveTo>
                <a:lnTo>
                  <a:pt x="97789" y="103504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4404995" y="3194176"/>
            <a:ext cx="86360" cy="104139"/>
          </a:xfrm>
          <a:custGeom>
            <a:avLst/>
            <a:gdLst/>
            <a:ahLst/>
            <a:cxnLst/>
            <a:rect l="l" t="t" r="r" b="b"/>
            <a:pathLst>
              <a:path w="86360" h="104139">
                <a:moveTo>
                  <a:pt x="86232" y="0"/>
                </a:moveTo>
                <a:lnTo>
                  <a:pt x="0" y="103631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5657215" y="4022343"/>
            <a:ext cx="97790" cy="103505"/>
          </a:xfrm>
          <a:custGeom>
            <a:avLst/>
            <a:gdLst/>
            <a:ahLst/>
            <a:cxnLst/>
            <a:rect l="l" t="t" r="r" b="b"/>
            <a:pathLst>
              <a:path w="97789" h="103504">
                <a:moveTo>
                  <a:pt x="0" y="0"/>
                </a:moveTo>
                <a:lnTo>
                  <a:pt x="97789" y="10350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5657215" y="4027931"/>
            <a:ext cx="86360" cy="104139"/>
          </a:xfrm>
          <a:custGeom>
            <a:avLst/>
            <a:gdLst/>
            <a:ahLst/>
            <a:cxnLst/>
            <a:rect l="l" t="t" r="r" b="b"/>
            <a:pathLst>
              <a:path w="86360" h="104139">
                <a:moveTo>
                  <a:pt x="86233" y="0"/>
                </a:moveTo>
                <a:lnTo>
                  <a:pt x="0" y="103631"/>
                </a:lnTo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5666104" y="3185413"/>
            <a:ext cx="97790" cy="103505"/>
          </a:xfrm>
          <a:custGeom>
            <a:avLst/>
            <a:gdLst/>
            <a:ahLst/>
            <a:cxnLst/>
            <a:rect l="l" t="t" r="r" b="b"/>
            <a:pathLst>
              <a:path w="97789" h="103504">
                <a:moveTo>
                  <a:pt x="0" y="0"/>
                </a:moveTo>
                <a:lnTo>
                  <a:pt x="97790" y="103504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5666104" y="3191001"/>
            <a:ext cx="86360" cy="104139"/>
          </a:xfrm>
          <a:custGeom>
            <a:avLst/>
            <a:gdLst/>
            <a:ahLst/>
            <a:cxnLst/>
            <a:rect l="l" t="t" r="r" b="b"/>
            <a:pathLst>
              <a:path w="86360" h="104139">
                <a:moveTo>
                  <a:pt x="86233" y="0"/>
                </a:moveTo>
                <a:lnTo>
                  <a:pt x="0" y="103631"/>
                </a:lnTo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4799329" y="2348483"/>
            <a:ext cx="97790" cy="103505"/>
          </a:xfrm>
          <a:custGeom>
            <a:avLst/>
            <a:gdLst/>
            <a:ahLst/>
            <a:cxnLst/>
            <a:rect l="l" t="t" r="r" b="b"/>
            <a:pathLst>
              <a:path w="97789" h="103505">
                <a:moveTo>
                  <a:pt x="0" y="0"/>
                </a:moveTo>
                <a:lnTo>
                  <a:pt x="97790" y="103504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4799329" y="2354071"/>
            <a:ext cx="86360" cy="104139"/>
          </a:xfrm>
          <a:custGeom>
            <a:avLst/>
            <a:gdLst/>
            <a:ahLst/>
            <a:cxnLst/>
            <a:rect l="l" t="t" r="r" b="b"/>
            <a:pathLst>
              <a:path w="86360" h="104139">
                <a:moveTo>
                  <a:pt x="86233" y="0"/>
                </a:moveTo>
                <a:lnTo>
                  <a:pt x="0" y="103631"/>
                </a:lnTo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5661025" y="4438268"/>
            <a:ext cx="111760" cy="103505"/>
          </a:xfrm>
          <a:custGeom>
            <a:avLst/>
            <a:gdLst/>
            <a:ahLst/>
            <a:cxnLst/>
            <a:rect l="l" t="t" r="r" b="b"/>
            <a:pathLst>
              <a:path w="111760" h="103504">
                <a:moveTo>
                  <a:pt x="0" y="0"/>
                </a:moveTo>
                <a:lnTo>
                  <a:pt x="111760" y="103504"/>
                </a:lnTo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5661025" y="4443856"/>
            <a:ext cx="99060" cy="104139"/>
          </a:xfrm>
          <a:custGeom>
            <a:avLst/>
            <a:gdLst/>
            <a:ahLst/>
            <a:cxnLst/>
            <a:rect l="l" t="t" r="r" b="b"/>
            <a:pathLst>
              <a:path w="99060" h="104139">
                <a:moveTo>
                  <a:pt x="98551" y="0"/>
                </a:moveTo>
                <a:lnTo>
                  <a:pt x="0" y="103631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4455795" y="1938273"/>
            <a:ext cx="0" cy="6951980"/>
          </a:xfrm>
          <a:custGeom>
            <a:avLst/>
            <a:gdLst/>
            <a:ahLst/>
            <a:cxnLst/>
            <a:rect l="l" t="t" r="r" b="b"/>
            <a:pathLst>
              <a:path w="0" h="6951980">
                <a:moveTo>
                  <a:pt x="0" y="0"/>
                </a:moveTo>
                <a:lnTo>
                  <a:pt x="0" y="695198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5710554" y="1903983"/>
            <a:ext cx="0" cy="6951980"/>
          </a:xfrm>
          <a:custGeom>
            <a:avLst/>
            <a:gdLst/>
            <a:ahLst/>
            <a:cxnLst/>
            <a:rect l="l" t="t" r="r" b="b"/>
            <a:pathLst>
              <a:path w="0" h="6951980">
                <a:moveTo>
                  <a:pt x="0" y="0"/>
                </a:moveTo>
                <a:lnTo>
                  <a:pt x="0" y="695198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5645784" y="4864988"/>
            <a:ext cx="97790" cy="103505"/>
          </a:xfrm>
          <a:custGeom>
            <a:avLst/>
            <a:gdLst/>
            <a:ahLst/>
            <a:cxnLst/>
            <a:rect l="l" t="t" r="r" b="b"/>
            <a:pathLst>
              <a:path w="97789" h="103504">
                <a:moveTo>
                  <a:pt x="0" y="0"/>
                </a:moveTo>
                <a:lnTo>
                  <a:pt x="97789" y="10350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5645784" y="4870576"/>
            <a:ext cx="86360" cy="104139"/>
          </a:xfrm>
          <a:custGeom>
            <a:avLst/>
            <a:gdLst/>
            <a:ahLst/>
            <a:cxnLst/>
            <a:rect l="l" t="t" r="r" b="b"/>
            <a:pathLst>
              <a:path w="86360" h="104139">
                <a:moveTo>
                  <a:pt x="86232" y="0"/>
                </a:moveTo>
                <a:lnTo>
                  <a:pt x="0" y="103632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5639434" y="6124828"/>
            <a:ext cx="97790" cy="103505"/>
          </a:xfrm>
          <a:custGeom>
            <a:avLst/>
            <a:gdLst/>
            <a:ahLst/>
            <a:cxnLst/>
            <a:rect l="l" t="t" r="r" b="b"/>
            <a:pathLst>
              <a:path w="97789" h="103504">
                <a:moveTo>
                  <a:pt x="0" y="0"/>
                </a:moveTo>
                <a:lnTo>
                  <a:pt x="97789" y="103504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5639434" y="6130416"/>
            <a:ext cx="86360" cy="104139"/>
          </a:xfrm>
          <a:custGeom>
            <a:avLst/>
            <a:gdLst/>
            <a:ahLst/>
            <a:cxnLst/>
            <a:rect l="l" t="t" r="r" b="b"/>
            <a:pathLst>
              <a:path w="86360" h="104139">
                <a:moveTo>
                  <a:pt x="86232" y="0"/>
                </a:moveTo>
                <a:lnTo>
                  <a:pt x="0" y="103631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5648325" y="5287898"/>
            <a:ext cx="97790" cy="103505"/>
          </a:xfrm>
          <a:custGeom>
            <a:avLst/>
            <a:gdLst/>
            <a:ahLst/>
            <a:cxnLst/>
            <a:rect l="l" t="t" r="r" b="b"/>
            <a:pathLst>
              <a:path w="97789" h="103504">
                <a:moveTo>
                  <a:pt x="0" y="0"/>
                </a:moveTo>
                <a:lnTo>
                  <a:pt x="97789" y="10350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5648325" y="5293486"/>
            <a:ext cx="86360" cy="104139"/>
          </a:xfrm>
          <a:custGeom>
            <a:avLst/>
            <a:gdLst/>
            <a:ahLst/>
            <a:cxnLst/>
            <a:rect l="l" t="t" r="r" b="b"/>
            <a:pathLst>
              <a:path w="86360" h="104139">
                <a:moveTo>
                  <a:pt x="86233" y="0"/>
                </a:moveTo>
                <a:lnTo>
                  <a:pt x="0" y="103632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5643245" y="6540753"/>
            <a:ext cx="111760" cy="103505"/>
          </a:xfrm>
          <a:custGeom>
            <a:avLst/>
            <a:gdLst/>
            <a:ahLst/>
            <a:cxnLst/>
            <a:rect l="l" t="t" r="r" b="b"/>
            <a:pathLst>
              <a:path w="111760" h="103504">
                <a:moveTo>
                  <a:pt x="0" y="0"/>
                </a:moveTo>
                <a:lnTo>
                  <a:pt x="111759" y="103504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5643245" y="6546341"/>
            <a:ext cx="99060" cy="104139"/>
          </a:xfrm>
          <a:custGeom>
            <a:avLst/>
            <a:gdLst/>
            <a:ahLst/>
            <a:cxnLst/>
            <a:rect l="l" t="t" r="r" b="b"/>
            <a:pathLst>
              <a:path w="99060" h="104140">
                <a:moveTo>
                  <a:pt x="98551" y="0"/>
                </a:moveTo>
                <a:lnTo>
                  <a:pt x="0" y="103632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5661025" y="6969378"/>
            <a:ext cx="97790" cy="103505"/>
          </a:xfrm>
          <a:custGeom>
            <a:avLst/>
            <a:gdLst/>
            <a:ahLst/>
            <a:cxnLst/>
            <a:rect l="l" t="t" r="r" b="b"/>
            <a:pathLst>
              <a:path w="97789" h="103504">
                <a:moveTo>
                  <a:pt x="0" y="0"/>
                </a:moveTo>
                <a:lnTo>
                  <a:pt x="97789" y="103504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5661025" y="6974966"/>
            <a:ext cx="86360" cy="104139"/>
          </a:xfrm>
          <a:custGeom>
            <a:avLst/>
            <a:gdLst/>
            <a:ahLst/>
            <a:cxnLst/>
            <a:rect l="l" t="t" r="r" b="b"/>
            <a:pathLst>
              <a:path w="86360" h="104140">
                <a:moveTo>
                  <a:pt x="86233" y="0"/>
                </a:moveTo>
                <a:lnTo>
                  <a:pt x="0" y="103632"/>
                </a:lnTo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5645784" y="7838058"/>
            <a:ext cx="97790" cy="103505"/>
          </a:xfrm>
          <a:custGeom>
            <a:avLst/>
            <a:gdLst/>
            <a:ahLst/>
            <a:cxnLst/>
            <a:rect l="l" t="t" r="r" b="b"/>
            <a:pathLst>
              <a:path w="97789" h="103504">
                <a:moveTo>
                  <a:pt x="0" y="0"/>
                </a:moveTo>
                <a:lnTo>
                  <a:pt x="97789" y="10350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5645784" y="7843646"/>
            <a:ext cx="86360" cy="104139"/>
          </a:xfrm>
          <a:custGeom>
            <a:avLst/>
            <a:gdLst/>
            <a:ahLst/>
            <a:cxnLst/>
            <a:rect l="l" t="t" r="r" b="b"/>
            <a:pathLst>
              <a:path w="86360" h="104140">
                <a:moveTo>
                  <a:pt x="86232" y="0"/>
                </a:moveTo>
                <a:lnTo>
                  <a:pt x="0" y="103631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5663565" y="7392289"/>
            <a:ext cx="97790" cy="103505"/>
          </a:xfrm>
          <a:custGeom>
            <a:avLst/>
            <a:gdLst/>
            <a:ahLst/>
            <a:cxnLst/>
            <a:rect l="l" t="t" r="r" b="b"/>
            <a:pathLst>
              <a:path w="97789" h="103504">
                <a:moveTo>
                  <a:pt x="0" y="0"/>
                </a:moveTo>
                <a:lnTo>
                  <a:pt x="97789" y="10350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5663565" y="7397877"/>
            <a:ext cx="86360" cy="104139"/>
          </a:xfrm>
          <a:custGeom>
            <a:avLst/>
            <a:gdLst/>
            <a:ahLst/>
            <a:cxnLst/>
            <a:rect l="l" t="t" r="r" b="b"/>
            <a:pathLst>
              <a:path w="86360" h="104140">
                <a:moveTo>
                  <a:pt x="86233" y="0"/>
                </a:moveTo>
                <a:lnTo>
                  <a:pt x="0" y="103632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5649595" y="8253983"/>
            <a:ext cx="111760" cy="103505"/>
          </a:xfrm>
          <a:custGeom>
            <a:avLst/>
            <a:gdLst/>
            <a:ahLst/>
            <a:cxnLst/>
            <a:rect l="l" t="t" r="r" b="b"/>
            <a:pathLst>
              <a:path w="111760" h="103504">
                <a:moveTo>
                  <a:pt x="0" y="0"/>
                </a:moveTo>
                <a:lnTo>
                  <a:pt x="111759" y="10350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5649595" y="8259571"/>
            <a:ext cx="99060" cy="104139"/>
          </a:xfrm>
          <a:custGeom>
            <a:avLst/>
            <a:gdLst/>
            <a:ahLst/>
            <a:cxnLst/>
            <a:rect l="l" t="t" r="r" b="b"/>
            <a:pathLst>
              <a:path w="99060" h="104140">
                <a:moveTo>
                  <a:pt x="98551" y="0"/>
                </a:moveTo>
                <a:lnTo>
                  <a:pt x="0" y="103631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3044189" y="4015993"/>
            <a:ext cx="97790" cy="103505"/>
          </a:xfrm>
          <a:custGeom>
            <a:avLst/>
            <a:gdLst/>
            <a:ahLst/>
            <a:cxnLst/>
            <a:rect l="l" t="t" r="r" b="b"/>
            <a:pathLst>
              <a:path w="97789" h="103504">
                <a:moveTo>
                  <a:pt x="0" y="0"/>
                </a:moveTo>
                <a:lnTo>
                  <a:pt x="97790" y="10350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3044189" y="4021581"/>
            <a:ext cx="86360" cy="104139"/>
          </a:xfrm>
          <a:custGeom>
            <a:avLst/>
            <a:gdLst/>
            <a:ahLst/>
            <a:cxnLst/>
            <a:rect l="l" t="t" r="r" b="b"/>
            <a:pathLst>
              <a:path w="86360" h="104139">
                <a:moveTo>
                  <a:pt x="86233" y="0"/>
                </a:moveTo>
                <a:lnTo>
                  <a:pt x="0" y="103631"/>
                </a:lnTo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2665729" y="4012818"/>
            <a:ext cx="97790" cy="103505"/>
          </a:xfrm>
          <a:custGeom>
            <a:avLst/>
            <a:gdLst/>
            <a:ahLst/>
            <a:cxnLst/>
            <a:rect l="l" t="t" r="r" b="b"/>
            <a:pathLst>
              <a:path w="97789" h="103504">
                <a:moveTo>
                  <a:pt x="0" y="0"/>
                </a:moveTo>
                <a:lnTo>
                  <a:pt x="97789" y="10350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2665729" y="4018406"/>
            <a:ext cx="86360" cy="104139"/>
          </a:xfrm>
          <a:custGeom>
            <a:avLst/>
            <a:gdLst/>
            <a:ahLst/>
            <a:cxnLst/>
            <a:rect l="l" t="t" r="r" b="b"/>
            <a:pathLst>
              <a:path w="86360" h="104139">
                <a:moveTo>
                  <a:pt x="86232" y="0"/>
                </a:moveTo>
                <a:lnTo>
                  <a:pt x="0" y="103631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2012314" y="4021708"/>
            <a:ext cx="97790" cy="103505"/>
          </a:xfrm>
          <a:custGeom>
            <a:avLst/>
            <a:gdLst/>
            <a:ahLst/>
            <a:cxnLst/>
            <a:rect l="l" t="t" r="r" b="b"/>
            <a:pathLst>
              <a:path w="97789" h="103504">
                <a:moveTo>
                  <a:pt x="0" y="0"/>
                </a:moveTo>
                <a:lnTo>
                  <a:pt x="97790" y="103504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2012314" y="4027296"/>
            <a:ext cx="86360" cy="104139"/>
          </a:xfrm>
          <a:custGeom>
            <a:avLst/>
            <a:gdLst/>
            <a:ahLst/>
            <a:cxnLst/>
            <a:rect l="l" t="t" r="r" b="b"/>
            <a:pathLst>
              <a:path w="86360" h="104139">
                <a:moveTo>
                  <a:pt x="86233" y="0"/>
                </a:moveTo>
                <a:lnTo>
                  <a:pt x="0" y="103631"/>
                </a:lnTo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1649729" y="4015993"/>
            <a:ext cx="97790" cy="103505"/>
          </a:xfrm>
          <a:custGeom>
            <a:avLst/>
            <a:gdLst/>
            <a:ahLst/>
            <a:cxnLst/>
            <a:rect l="l" t="t" r="r" b="b"/>
            <a:pathLst>
              <a:path w="97789" h="103504">
                <a:moveTo>
                  <a:pt x="0" y="0"/>
                </a:moveTo>
                <a:lnTo>
                  <a:pt x="97789" y="10350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/>
          <p:nvPr/>
        </p:nvSpPr>
        <p:spPr>
          <a:xfrm>
            <a:off x="1649729" y="4021581"/>
            <a:ext cx="86360" cy="104139"/>
          </a:xfrm>
          <a:custGeom>
            <a:avLst/>
            <a:gdLst/>
            <a:ahLst/>
            <a:cxnLst/>
            <a:rect l="l" t="t" r="r" b="b"/>
            <a:pathLst>
              <a:path w="86360" h="104139">
                <a:moveTo>
                  <a:pt x="86232" y="0"/>
                </a:moveTo>
                <a:lnTo>
                  <a:pt x="0" y="103631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/>
          <p:nvPr/>
        </p:nvSpPr>
        <p:spPr>
          <a:xfrm>
            <a:off x="3637915" y="1841753"/>
            <a:ext cx="409575" cy="352425"/>
          </a:xfrm>
          <a:custGeom>
            <a:avLst/>
            <a:gdLst/>
            <a:ahLst/>
            <a:cxnLst/>
            <a:rect l="l" t="t" r="r" b="b"/>
            <a:pathLst>
              <a:path w="409575" h="352425">
                <a:moveTo>
                  <a:pt x="0" y="0"/>
                </a:moveTo>
                <a:lnTo>
                  <a:pt x="204850" y="0"/>
                </a:lnTo>
                <a:lnTo>
                  <a:pt x="251781" y="4652"/>
                </a:lnTo>
                <a:lnTo>
                  <a:pt x="294867" y="17904"/>
                </a:lnTo>
                <a:lnTo>
                  <a:pt x="332880" y="38698"/>
                </a:lnTo>
                <a:lnTo>
                  <a:pt x="364588" y="65977"/>
                </a:lnTo>
                <a:lnTo>
                  <a:pt x="388760" y="98684"/>
                </a:lnTo>
                <a:lnTo>
                  <a:pt x="404166" y="135760"/>
                </a:lnTo>
                <a:lnTo>
                  <a:pt x="409575" y="176149"/>
                </a:lnTo>
                <a:lnTo>
                  <a:pt x="404166" y="216544"/>
                </a:lnTo>
                <a:lnTo>
                  <a:pt x="388760" y="253638"/>
                </a:lnTo>
                <a:lnTo>
                  <a:pt x="364588" y="286370"/>
                </a:lnTo>
                <a:lnTo>
                  <a:pt x="332880" y="313676"/>
                </a:lnTo>
                <a:lnTo>
                  <a:pt x="294867" y="334495"/>
                </a:lnTo>
                <a:lnTo>
                  <a:pt x="251781" y="347765"/>
                </a:lnTo>
                <a:lnTo>
                  <a:pt x="204850" y="352425"/>
                </a:lnTo>
                <a:lnTo>
                  <a:pt x="0" y="352425"/>
                </a:lnTo>
                <a:lnTo>
                  <a:pt x="0" y="0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/>
          <p:nvPr/>
        </p:nvSpPr>
        <p:spPr>
          <a:xfrm>
            <a:off x="1282700" y="2004313"/>
            <a:ext cx="2353310" cy="0"/>
          </a:xfrm>
          <a:custGeom>
            <a:avLst/>
            <a:gdLst/>
            <a:ahLst/>
            <a:cxnLst/>
            <a:rect l="l" t="t" r="r" b="b"/>
            <a:pathLst>
              <a:path w="2353310" h="0">
                <a:moveTo>
                  <a:pt x="2353310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/>
          <p:nvPr/>
        </p:nvSpPr>
        <p:spPr>
          <a:xfrm>
            <a:off x="3637915" y="2254503"/>
            <a:ext cx="409575" cy="352425"/>
          </a:xfrm>
          <a:custGeom>
            <a:avLst/>
            <a:gdLst/>
            <a:ahLst/>
            <a:cxnLst/>
            <a:rect l="l" t="t" r="r" b="b"/>
            <a:pathLst>
              <a:path w="409575" h="352425">
                <a:moveTo>
                  <a:pt x="0" y="0"/>
                </a:moveTo>
                <a:lnTo>
                  <a:pt x="204850" y="0"/>
                </a:lnTo>
                <a:lnTo>
                  <a:pt x="251781" y="4652"/>
                </a:lnTo>
                <a:lnTo>
                  <a:pt x="294867" y="17904"/>
                </a:lnTo>
                <a:lnTo>
                  <a:pt x="332880" y="38698"/>
                </a:lnTo>
                <a:lnTo>
                  <a:pt x="364588" y="65977"/>
                </a:lnTo>
                <a:lnTo>
                  <a:pt x="388760" y="98684"/>
                </a:lnTo>
                <a:lnTo>
                  <a:pt x="404166" y="135760"/>
                </a:lnTo>
                <a:lnTo>
                  <a:pt x="409575" y="176149"/>
                </a:lnTo>
                <a:lnTo>
                  <a:pt x="404166" y="216544"/>
                </a:lnTo>
                <a:lnTo>
                  <a:pt x="388760" y="253638"/>
                </a:lnTo>
                <a:lnTo>
                  <a:pt x="364588" y="286370"/>
                </a:lnTo>
                <a:lnTo>
                  <a:pt x="332880" y="313676"/>
                </a:lnTo>
                <a:lnTo>
                  <a:pt x="294867" y="334495"/>
                </a:lnTo>
                <a:lnTo>
                  <a:pt x="251781" y="347765"/>
                </a:lnTo>
                <a:lnTo>
                  <a:pt x="204850" y="352425"/>
                </a:lnTo>
                <a:lnTo>
                  <a:pt x="0" y="352425"/>
                </a:lnTo>
                <a:lnTo>
                  <a:pt x="0" y="0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/>
          <p:nvPr/>
        </p:nvSpPr>
        <p:spPr>
          <a:xfrm>
            <a:off x="1282700" y="2417063"/>
            <a:ext cx="2353310" cy="0"/>
          </a:xfrm>
          <a:custGeom>
            <a:avLst/>
            <a:gdLst/>
            <a:ahLst/>
            <a:cxnLst/>
            <a:rect l="l" t="t" r="r" b="b"/>
            <a:pathLst>
              <a:path w="2353310" h="0">
                <a:moveTo>
                  <a:pt x="2353310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/>
          <p:nvPr/>
        </p:nvSpPr>
        <p:spPr>
          <a:xfrm>
            <a:off x="3637915" y="7297039"/>
            <a:ext cx="409575" cy="352425"/>
          </a:xfrm>
          <a:custGeom>
            <a:avLst/>
            <a:gdLst/>
            <a:ahLst/>
            <a:cxnLst/>
            <a:rect l="l" t="t" r="r" b="b"/>
            <a:pathLst>
              <a:path w="409575" h="352425">
                <a:moveTo>
                  <a:pt x="0" y="0"/>
                </a:moveTo>
                <a:lnTo>
                  <a:pt x="204850" y="0"/>
                </a:lnTo>
                <a:lnTo>
                  <a:pt x="251781" y="4652"/>
                </a:lnTo>
                <a:lnTo>
                  <a:pt x="294867" y="17904"/>
                </a:lnTo>
                <a:lnTo>
                  <a:pt x="332880" y="38698"/>
                </a:lnTo>
                <a:lnTo>
                  <a:pt x="364588" y="65977"/>
                </a:lnTo>
                <a:lnTo>
                  <a:pt x="388760" y="98684"/>
                </a:lnTo>
                <a:lnTo>
                  <a:pt x="404166" y="135760"/>
                </a:lnTo>
                <a:lnTo>
                  <a:pt x="409575" y="176149"/>
                </a:lnTo>
                <a:lnTo>
                  <a:pt x="404166" y="216544"/>
                </a:lnTo>
                <a:lnTo>
                  <a:pt x="388760" y="253638"/>
                </a:lnTo>
                <a:lnTo>
                  <a:pt x="364588" y="286370"/>
                </a:lnTo>
                <a:lnTo>
                  <a:pt x="332880" y="313676"/>
                </a:lnTo>
                <a:lnTo>
                  <a:pt x="294867" y="334495"/>
                </a:lnTo>
                <a:lnTo>
                  <a:pt x="251781" y="347765"/>
                </a:lnTo>
                <a:lnTo>
                  <a:pt x="204850" y="352425"/>
                </a:lnTo>
                <a:lnTo>
                  <a:pt x="0" y="352425"/>
                </a:lnTo>
                <a:lnTo>
                  <a:pt x="0" y="0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/>
          <p:nvPr/>
        </p:nvSpPr>
        <p:spPr>
          <a:xfrm>
            <a:off x="1282700" y="7459598"/>
            <a:ext cx="2353310" cy="0"/>
          </a:xfrm>
          <a:custGeom>
            <a:avLst/>
            <a:gdLst/>
            <a:ahLst/>
            <a:cxnLst/>
            <a:rect l="l" t="t" r="r" b="b"/>
            <a:pathLst>
              <a:path w="2353310" h="0">
                <a:moveTo>
                  <a:pt x="2353310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/>
          <p:nvPr/>
        </p:nvSpPr>
        <p:spPr>
          <a:xfrm>
            <a:off x="3637915" y="6875398"/>
            <a:ext cx="409575" cy="352425"/>
          </a:xfrm>
          <a:custGeom>
            <a:avLst/>
            <a:gdLst/>
            <a:ahLst/>
            <a:cxnLst/>
            <a:rect l="l" t="t" r="r" b="b"/>
            <a:pathLst>
              <a:path w="409575" h="352425">
                <a:moveTo>
                  <a:pt x="0" y="0"/>
                </a:moveTo>
                <a:lnTo>
                  <a:pt x="204850" y="0"/>
                </a:lnTo>
                <a:lnTo>
                  <a:pt x="251781" y="4652"/>
                </a:lnTo>
                <a:lnTo>
                  <a:pt x="294867" y="17904"/>
                </a:lnTo>
                <a:lnTo>
                  <a:pt x="332880" y="38698"/>
                </a:lnTo>
                <a:lnTo>
                  <a:pt x="364588" y="65977"/>
                </a:lnTo>
                <a:lnTo>
                  <a:pt x="388760" y="98684"/>
                </a:lnTo>
                <a:lnTo>
                  <a:pt x="404166" y="135760"/>
                </a:lnTo>
                <a:lnTo>
                  <a:pt x="409575" y="176148"/>
                </a:lnTo>
                <a:lnTo>
                  <a:pt x="404166" y="216544"/>
                </a:lnTo>
                <a:lnTo>
                  <a:pt x="388760" y="253638"/>
                </a:lnTo>
                <a:lnTo>
                  <a:pt x="364588" y="286370"/>
                </a:lnTo>
                <a:lnTo>
                  <a:pt x="332880" y="313676"/>
                </a:lnTo>
                <a:lnTo>
                  <a:pt x="294867" y="334495"/>
                </a:lnTo>
                <a:lnTo>
                  <a:pt x="251781" y="347765"/>
                </a:lnTo>
                <a:lnTo>
                  <a:pt x="204850" y="352424"/>
                </a:lnTo>
                <a:lnTo>
                  <a:pt x="0" y="352424"/>
                </a:lnTo>
                <a:lnTo>
                  <a:pt x="0" y="0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0" name="object 60"/>
          <p:cNvSpPr/>
          <p:nvPr/>
        </p:nvSpPr>
        <p:spPr>
          <a:xfrm>
            <a:off x="1282700" y="7037958"/>
            <a:ext cx="2353310" cy="0"/>
          </a:xfrm>
          <a:custGeom>
            <a:avLst/>
            <a:gdLst/>
            <a:ahLst/>
            <a:cxnLst/>
            <a:rect l="l" t="t" r="r" b="b"/>
            <a:pathLst>
              <a:path w="2353310" h="0">
                <a:moveTo>
                  <a:pt x="2353310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1" name="object 61"/>
          <p:cNvSpPr/>
          <p:nvPr/>
        </p:nvSpPr>
        <p:spPr>
          <a:xfrm>
            <a:off x="3637915" y="2651378"/>
            <a:ext cx="409575" cy="352425"/>
          </a:xfrm>
          <a:custGeom>
            <a:avLst/>
            <a:gdLst/>
            <a:ahLst/>
            <a:cxnLst/>
            <a:rect l="l" t="t" r="r" b="b"/>
            <a:pathLst>
              <a:path w="409575" h="352425">
                <a:moveTo>
                  <a:pt x="0" y="0"/>
                </a:moveTo>
                <a:lnTo>
                  <a:pt x="204850" y="0"/>
                </a:lnTo>
                <a:lnTo>
                  <a:pt x="251781" y="4652"/>
                </a:lnTo>
                <a:lnTo>
                  <a:pt x="294867" y="17904"/>
                </a:lnTo>
                <a:lnTo>
                  <a:pt x="332880" y="38698"/>
                </a:lnTo>
                <a:lnTo>
                  <a:pt x="364588" y="65977"/>
                </a:lnTo>
                <a:lnTo>
                  <a:pt x="388760" y="98684"/>
                </a:lnTo>
                <a:lnTo>
                  <a:pt x="404166" y="135760"/>
                </a:lnTo>
                <a:lnTo>
                  <a:pt x="409575" y="176149"/>
                </a:lnTo>
                <a:lnTo>
                  <a:pt x="404166" y="216544"/>
                </a:lnTo>
                <a:lnTo>
                  <a:pt x="388760" y="253638"/>
                </a:lnTo>
                <a:lnTo>
                  <a:pt x="364588" y="286370"/>
                </a:lnTo>
                <a:lnTo>
                  <a:pt x="332880" y="313676"/>
                </a:lnTo>
                <a:lnTo>
                  <a:pt x="294867" y="334495"/>
                </a:lnTo>
                <a:lnTo>
                  <a:pt x="251781" y="347765"/>
                </a:lnTo>
                <a:lnTo>
                  <a:pt x="204850" y="352425"/>
                </a:lnTo>
                <a:lnTo>
                  <a:pt x="0" y="352425"/>
                </a:lnTo>
                <a:lnTo>
                  <a:pt x="0" y="0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2" name="object 62"/>
          <p:cNvSpPr/>
          <p:nvPr/>
        </p:nvSpPr>
        <p:spPr>
          <a:xfrm>
            <a:off x="1282700" y="2813938"/>
            <a:ext cx="2353310" cy="0"/>
          </a:xfrm>
          <a:custGeom>
            <a:avLst/>
            <a:gdLst/>
            <a:ahLst/>
            <a:cxnLst/>
            <a:rect l="l" t="t" r="r" b="b"/>
            <a:pathLst>
              <a:path w="2353310" h="0">
                <a:moveTo>
                  <a:pt x="2353310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3" name="object 63"/>
          <p:cNvSpPr/>
          <p:nvPr/>
        </p:nvSpPr>
        <p:spPr>
          <a:xfrm>
            <a:off x="3637915" y="6456933"/>
            <a:ext cx="409575" cy="352425"/>
          </a:xfrm>
          <a:custGeom>
            <a:avLst/>
            <a:gdLst/>
            <a:ahLst/>
            <a:cxnLst/>
            <a:rect l="l" t="t" r="r" b="b"/>
            <a:pathLst>
              <a:path w="409575" h="352425">
                <a:moveTo>
                  <a:pt x="0" y="0"/>
                </a:moveTo>
                <a:lnTo>
                  <a:pt x="204850" y="0"/>
                </a:lnTo>
                <a:lnTo>
                  <a:pt x="251781" y="4652"/>
                </a:lnTo>
                <a:lnTo>
                  <a:pt x="294867" y="17904"/>
                </a:lnTo>
                <a:lnTo>
                  <a:pt x="332880" y="38698"/>
                </a:lnTo>
                <a:lnTo>
                  <a:pt x="364588" y="65977"/>
                </a:lnTo>
                <a:lnTo>
                  <a:pt x="388760" y="98684"/>
                </a:lnTo>
                <a:lnTo>
                  <a:pt x="404166" y="135760"/>
                </a:lnTo>
                <a:lnTo>
                  <a:pt x="409575" y="176149"/>
                </a:lnTo>
                <a:lnTo>
                  <a:pt x="404166" y="216544"/>
                </a:lnTo>
                <a:lnTo>
                  <a:pt x="388760" y="253638"/>
                </a:lnTo>
                <a:lnTo>
                  <a:pt x="364588" y="286370"/>
                </a:lnTo>
                <a:lnTo>
                  <a:pt x="332880" y="313676"/>
                </a:lnTo>
                <a:lnTo>
                  <a:pt x="294867" y="334495"/>
                </a:lnTo>
                <a:lnTo>
                  <a:pt x="251781" y="347765"/>
                </a:lnTo>
                <a:lnTo>
                  <a:pt x="204850" y="352425"/>
                </a:lnTo>
                <a:lnTo>
                  <a:pt x="0" y="352425"/>
                </a:lnTo>
                <a:lnTo>
                  <a:pt x="0" y="0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4" name="object 64"/>
          <p:cNvSpPr/>
          <p:nvPr/>
        </p:nvSpPr>
        <p:spPr>
          <a:xfrm>
            <a:off x="1282700" y="6619493"/>
            <a:ext cx="2353310" cy="0"/>
          </a:xfrm>
          <a:custGeom>
            <a:avLst/>
            <a:gdLst/>
            <a:ahLst/>
            <a:cxnLst/>
            <a:rect l="l" t="t" r="r" b="b"/>
            <a:pathLst>
              <a:path w="2353310" h="0">
                <a:moveTo>
                  <a:pt x="2353310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5" name="object 65"/>
          <p:cNvSpPr/>
          <p:nvPr/>
        </p:nvSpPr>
        <p:spPr>
          <a:xfrm>
            <a:off x="3637915" y="6018148"/>
            <a:ext cx="409575" cy="352425"/>
          </a:xfrm>
          <a:custGeom>
            <a:avLst/>
            <a:gdLst/>
            <a:ahLst/>
            <a:cxnLst/>
            <a:rect l="l" t="t" r="r" b="b"/>
            <a:pathLst>
              <a:path w="409575" h="352425">
                <a:moveTo>
                  <a:pt x="0" y="0"/>
                </a:moveTo>
                <a:lnTo>
                  <a:pt x="204850" y="0"/>
                </a:lnTo>
                <a:lnTo>
                  <a:pt x="251781" y="4652"/>
                </a:lnTo>
                <a:lnTo>
                  <a:pt x="294867" y="17904"/>
                </a:lnTo>
                <a:lnTo>
                  <a:pt x="332880" y="38698"/>
                </a:lnTo>
                <a:lnTo>
                  <a:pt x="364588" y="65977"/>
                </a:lnTo>
                <a:lnTo>
                  <a:pt x="388760" y="98684"/>
                </a:lnTo>
                <a:lnTo>
                  <a:pt x="404166" y="135760"/>
                </a:lnTo>
                <a:lnTo>
                  <a:pt x="409575" y="176149"/>
                </a:lnTo>
                <a:lnTo>
                  <a:pt x="404166" y="216544"/>
                </a:lnTo>
                <a:lnTo>
                  <a:pt x="388760" y="253638"/>
                </a:lnTo>
                <a:lnTo>
                  <a:pt x="364588" y="286370"/>
                </a:lnTo>
                <a:lnTo>
                  <a:pt x="332880" y="313676"/>
                </a:lnTo>
                <a:lnTo>
                  <a:pt x="294867" y="334495"/>
                </a:lnTo>
                <a:lnTo>
                  <a:pt x="251781" y="347765"/>
                </a:lnTo>
                <a:lnTo>
                  <a:pt x="204850" y="352425"/>
                </a:lnTo>
                <a:lnTo>
                  <a:pt x="0" y="352425"/>
                </a:lnTo>
                <a:lnTo>
                  <a:pt x="0" y="0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6" name="object 66"/>
          <p:cNvSpPr/>
          <p:nvPr/>
        </p:nvSpPr>
        <p:spPr>
          <a:xfrm>
            <a:off x="1282700" y="6180708"/>
            <a:ext cx="2353310" cy="0"/>
          </a:xfrm>
          <a:custGeom>
            <a:avLst/>
            <a:gdLst/>
            <a:ahLst/>
            <a:cxnLst/>
            <a:rect l="l" t="t" r="r" b="b"/>
            <a:pathLst>
              <a:path w="2353310" h="0">
                <a:moveTo>
                  <a:pt x="2353310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7" name="object 67"/>
          <p:cNvSpPr/>
          <p:nvPr/>
        </p:nvSpPr>
        <p:spPr>
          <a:xfrm>
            <a:off x="3637915" y="3071113"/>
            <a:ext cx="409575" cy="352425"/>
          </a:xfrm>
          <a:custGeom>
            <a:avLst/>
            <a:gdLst/>
            <a:ahLst/>
            <a:cxnLst/>
            <a:rect l="l" t="t" r="r" b="b"/>
            <a:pathLst>
              <a:path w="409575" h="352425">
                <a:moveTo>
                  <a:pt x="0" y="0"/>
                </a:moveTo>
                <a:lnTo>
                  <a:pt x="204850" y="0"/>
                </a:lnTo>
                <a:lnTo>
                  <a:pt x="251781" y="4652"/>
                </a:lnTo>
                <a:lnTo>
                  <a:pt x="294867" y="17904"/>
                </a:lnTo>
                <a:lnTo>
                  <a:pt x="332880" y="38698"/>
                </a:lnTo>
                <a:lnTo>
                  <a:pt x="364588" y="65977"/>
                </a:lnTo>
                <a:lnTo>
                  <a:pt x="388760" y="98684"/>
                </a:lnTo>
                <a:lnTo>
                  <a:pt x="404166" y="135760"/>
                </a:lnTo>
                <a:lnTo>
                  <a:pt x="409575" y="176149"/>
                </a:lnTo>
                <a:lnTo>
                  <a:pt x="404166" y="216544"/>
                </a:lnTo>
                <a:lnTo>
                  <a:pt x="388760" y="253638"/>
                </a:lnTo>
                <a:lnTo>
                  <a:pt x="364588" y="286370"/>
                </a:lnTo>
                <a:lnTo>
                  <a:pt x="332880" y="313676"/>
                </a:lnTo>
                <a:lnTo>
                  <a:pt x="294867" y="334495"/>
                </a:lnTo>
                <a:lnTo>
                  <a:pt x="251781" y="347765"/>
                </a:lnTo>
                <a:lnTo>
                  <a:pt x="204850" y="352425"/>
                </a:lnTo>
                <a:lnTo>
                  <a:pt x="0" y="352425"/>
                </a:lnTo>
                <a:lnTo>
                  <a:pt x="0" y="0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8" name="object 68"/>
          <p:cNvSpPr/>
          <p:nvPr/>
        </p:nvSpPr>
        <p:spPr>
          <a:xfrm>
            <a:off x="1282700" y="3233673"/>
            <a:ext cx="2353310" cy="0"/>
          </a:xfrm>
          <a:custGeom>
            <a:avLst/>
            <a:gdLst/>
            <a:ahLst/>
            <a:cxnLst/>
            <a:rect l="l" t="t" r="r" b="b"/>
            <a:pathLst>
              <a:path w="2353310" h="0">
                <a:moveTo>
                  <a:pt x="2353310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9" name="object 69"/>
          <p:cNvSpPr/>
          <p:nvPr/>
        </p:nvSpPr>
        <p:spPr>
          <a:xfrm>
            <a:off x="3637915" y="5573013"/>
            <a:ext cx="409575" cy="352425"/>
          </a:xfrm>
          <a:custGeom>
            <a:avLst/>
            <a:gdLst/>
            <a:ahLst/>
            <a:cxnLst/>
            <a:rect l="l" t="t" r="r" b="b"/>
            <a:pathLst>
              <a:path w="409575" h="352425">
                <a:moveTo>
                  <a:pt x="0" y="0"/>
                </a:moveTo>
                <a:lnTo>
                  <a:pt x="204850" y="0"/>
                </a:lnTo>
                <a:lnTo>
                  <a:pt x="251781" y="4652"/>
                </a:lnTo>
                <a:lnTo>
                  <a:pt x="294867" y="17904"/>
                </a:lnTo>
                <a:lnTo>
                  <a:pt x="332880" y="38698"/>
                </a:lnTo>
                <a:lnTo>
                  <a:pt x="364588" y="65977"/>
                </a:lnTo>
                <a:lnTo>
                  <a:pt x="388760" y="98684"/>
                </a:lnTo>
                <a:lnTo>
                  <a:pt x="404166" y="135760"/>
                </a:lnTo>
                <a:lnTo>
                  <a:pt x="409575" y="176149"/>
                </a:lnTo>
                <a:lnTo>
                  <a:pt x="404166" y="216544"/>
                </a:lnTo>
                <a:lnTo>
                  <a:pt x="388760" y="253638"/>
                </a:lnTo>
                <a:lnTo>
                  <a:pt x="364588" y="286370"/>
                </a:lnTo>
                <a:lnTo>
                  <a:pt x="332880" y="313676"/>
                </a:lnTo>
                <a:lnTo>
                  <a:pt x="294867" y="334495"/>
                </a:lnTo>
                <a:lnTo>
                  <a:pt x="251781" y="347765"/>
                </a:lnTo>
                <a:lnTo>
                  <a:pt x="204850" y="352425"/>
                </a:lnTo>
                <a:lnTo>
                  <a:pt x="0" y="352425"/>
                </a:lnTo>
                <a:lnTo>
                  <a:pt x="0" y="0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0" name="object 70"/>
          <p:cNvSpPr/>
          <p:nvPr/>
        </p:nvSpPr>
        <p:spPr>
          <a:xfrm>
            <a:off x="1282700" y="5735573"/>
            <a:ext cx="2353310" cy="0"/>
          </a:xfrm>
          <a:custGeom>
            <a:avLst/>
            <a:gdLst/>
            <a:ahLst/>
            <a:cxnLst/>
            <a:rect l="l" t="t" r="r" b="b"/>
            <a:pathLst>
              <a:path w="2353310" h="0">
                <a:moveTo>
                  <a:pt x="2353310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1" name="object 71"/>
          <p:cNvSpPr/>
          <p:nvPr/>
        </p:nvSpPr>
        <p:spPr>
          <a:xfrm>
            <a:off x="3637915" y="3497833"/>
            <a:ext cx="409575" cy="352425"/>
          </a:xfrm>
          <a:custGeom>
            <a:avLst/>
            <a:gdLst/>
            <a:ahLst/>
            <a:cxnLst/>
            <a:rect l="l" t="t" r="r" b="b"/>
            <a:pathLst>
              <a:path w="409575" h="352425">
                <a:moveTo>
                  <a:pt x="0" y="0"/>
                </a:moveTo>
                <a:lnTo>
                  <a:pt x="204850" y="0"/>
                </a:lnTo>
                <a:lnTo>
                  <a:pt x="251781" y="4652"/>
                </a:lnTo>
                <a:lnTo>
                  <a:pt x="294867" y="17904"/>
                </a:lnTo>
                <a:lnTo>
                  <a:pt x="332880" y="38698"/>
                </a:lnTo>
                <a:lnTo>
                  <a:pt x="364588" y="65977"/>
                </a:lnTo>
                <a:lnTo>
                  <a:pt x="388760" y="98684"/>
                </a:lnTo>
                <a:lnTo>
                  <a:pt x="404166" y="135760"/>
                </a:lnTo>
                <a:lnTo>
                  <a:pt x="409575" y="176149"/>
                </a:lnTo>
                <a:lnTo>
                  <a:pt x="404166" y="216544"/>
                </a:lnTo>
                <a:lnTo>
                  <a:pt x="388760" y="253638"/>
                </a:lnTo>
                <a:lnTo>
                  <a:pt x="364588" y="286370"/>
                </a:lnTo>
                <a:lnTo>
                  <a:pt x="332880" y="313676"/>
                </a:lnTo>
                <a:lnTo>
                  <a:pt x="294867" y="334495"/>
                </a:lnTo>
                <a:lnTo>
                  <a:pt x="251781" y="347765"/>
                </a:lnTo>
                <a:lnTo>
                  <a:pt x="204850" y="352425"/>
                </a:lnTo>
                <a:lnTo>
                  <a:pt x="0" y="352425"/>
                </a:lnTo>
                <a:lnTo>
                  <a:pt x="0" y="0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2" name="object 72"/>
          <p:cNvSpPr/>
          <p:nvPr/>
        </p:nvSpPr>
        <p:spPr>
          <a:xfrm>
            <a:off x="1282700" y="3660393"/>
            <a:ext cx="2353310" cy="0"/>
          </a:xfrm>
          <a:custGeom>
            <a:avLst/>
            <a:gdLst/>
            <a:ahLst/>
            <a:cxnLst/>
            <a:rect l="l" t="t" r="r" b="b"/>
            <a:pathLst>
              <a:path w="2353310" h="0">
                <a:moveTo>
                  <a:pt x="2353310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3" name="object 73"/>
          <p:cNvSpPr/>
          <p:nvPr/>
        </p:nvSpPr>
        <p:spPr>
          <a:xfrm>
            <a:off x="3637915" y="5161533"/>
            <a:ext cx="409575" cy="352425"/>
          </a:xfrm>
          <a:custGeom>
            <a:avLst/>
            <a:gdLst/>
            <a:ahLst/>
            <a:cxnLst/>
            <a:rect l="l" t="t" r="r" b="b"/>
            <a:pathLst>
              <a:path w="409575" h="352425">
                <a:moveTo>
                  <a:pt x="0" y="0"/>
                </a:moveTo>
                <a:lnTo>
                  <a:pt x="204850" y="0"/>
                </a:lnTo>
                <a:lnTo>
                  <a:pt x="251781" y="4652"/>
                </a:lnTo>
                <a:lnTo>
                  <a:pt x="294867" y="17904"/>
                </a:lnTo>
                <a:lnTo>
                  <a:pt x="332880" y="38698"/>
                </a:lnTo>
                <a:lnTo>
                  <a:pt x="364588" y="65977"/>
                </a:lnTo>
                <a:lnTo>
                  <a:pt x="388760" y="98684"/>
                </a:lnTo>
                <a:lnTo>
                  <a:pt x="404166" y="135760"/>
                </a:lnTo>
                <a:lnTo>
                  <a:pt x="409575" y="176149"/>
                </a:lnTo>
                <a:lnTo>
                  <a:pt x="404166" y="216544"/>
                </a:lnTo>
                <a:lnTo>
                  <a:pt x="388760" y="253638"/>
                </a:lnTo>
                <a:lnTo>
                  <a:pt x="364588" y="286370"/>
                </a:lnTo>
                <a:lnTo>
                  <a:pt x="332880" y="313676"/>
                </a:lnTo>
                <a:lnTo>
                  <a:pt x="294867" y="334495"/>
                </a:lnTo>
                <a:lnTo>
                  <a:pt x="251781" y="347765"/>
                </a:lnTo>
                <a:lnTo>
                  <a:pt x="204850" y="352425"/>
                </a:lnTo>
                <a:lnTo>
                  <a:pt x="0" y="352425"/>
                </a:lnTo>
                <a:lnTo>
                  <a:pt x="0" y="0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4" name="object 74"/>
          <p:cNvSpPr/>
          <p:nvPr/>
        </p:nvSpPr>
        <p:spPr>
          <a:xfrm>
            <a:off x="1282700" y="5324093"/>
            <a:ext cx="2353310" cy="0"/>
          </a:xfrm>
          <a:custGeom>
            <a:avLst/>
            <a:gdLst/>
            <a:ahLst/>
            <a:cxnLst/>
            <a:rect l="l" t="t" r="r" b="b"/>
            <a:pathLst>
              <a:path w="2353310" h="0">
                <a:moveTo>
                  <a:pt x="2353310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5" name="object 75"/>
          <p:cNvSpPr/>
          <p:nvPr/>
        </p:nvSpPr>
        <p:spPr>
          <a:xfrm>
            <a:off x="3637915" y="4764658"/>
            <a:ext cx="409575" cy="352425"/>
          </a:xfrm>
          <a:custGeom>
            <a:avLst/>
            <a:gdLst/>
            <a:ahLst/>
            <a:cxnLst/>
            <a:rect l="l" t="t" r="r" b="b"/>
            <a:pathLst>
              <a:path w="409575" h="352425">
                <a:moveTo>
                  <a:pt x="0" y="0"/>
                </a:moveTo>
                <a:lnTo>
                  <a:pt x="204850" y="0"/>
                </a:lnTo>
                <a:lnTo>
                  <a:pt x="251781" y="4652"/>
                </a:lnTo>
                <a:lnTo>
                  <a:pt x="294867" y="17904"/>
                </a:lnTo>
                <a:lnTo>
                  <a:pt x="332880" y="38698"/>
                </a:lnTo>
                <a:lnTo>
                  <a:pt x="364588" y="65977"/>
                </a:lnTo>
                <a:lnTo>
                  <a:pt x="388760" y="98684"/>
                </a:lnTo>
                <a:lnTo>
                  <a:pt x="404166" y="135760"/>
                </a:lnTo>
                <a:lnTo>
                  <a:pt x="409575" y="176149"/>
                </a:lnTo>
                <a:lnTo>
                  <a:pt x="404166" y="216544"/>
                </a:lnTo>
                <a:lnTo>
                  <a:pt x="388760" y="253638"/>
                </a:lnTo>
                <a:lnTo>
                  <a:pt x="364588" y="286370"/>
                </a:lnTo>
                <a:lnTo>
                  <a:pt x="332880" y="313676"/>
                </a:lnTo>
                <a:lnTo>
                  <a:pt x="294867" y="334495"/>
                </a:lnTo>
                <a:lnTo>
                  <a:pt x="251781" y="347765"/>
                </a:lnTo>
                <a:lnTo>
                  <a:pt x="204850" y="352425"/>
                </a:lnTo>
                <a:lnTo>
                  <a:pt x="0" y="352425"/>
                </a:lnTo>
                <a:lnTo>
                  <a:pt x="0" y="0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6" name="object 76"/>
          <p:cNvSpPr/>
          <p:nvPr/>
        </p:nvSpPr>
        <p:spPr>
          <a:xfrm>
            <a:off x="1282700" y="4927218"/>
            <a:ext cx="2353310" cy="0"/>
          </a:xfrm>
          <a:custGeom>
            <a:avLst/>
            <a:gdLst/>
            <a:ahLst/>
            <a:cxnLst/>
            <a:rect l="l" t="t" r="r" b="b"/>
            <a:pathLst>
              <a:path w="2353310" h="0">
                <a:moveTo>
                  <a:pt x="2353310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7" name="object 77"/>
          <p:cNvSpPr/>
          <p:nvPr/>
        </p:nvSpPr>
        <p:spPr>
          <a:xfrm>
            <a:off x="3637915" y="3904233"/>
            <a:ext cx="409575" cy="352425"/>
          </a:xfrm>
          <a:custGeom>
            <a:avLst/>
            <a:gdLst/>
            <a:ahLst/>
            <a:cxnLst/>
            <a:rect l="l" t="t" r="r" b="b"/>
            <a:pathLst>
              <a:path w="409575" h="352425">
                <a:moveTo>
                  <a:pt x="0" y="0"/>
                </a:moveTo>
                <a:lnTo>
                  <a:pt x="204850" y="0"/>
                </a:lnTo>
                <a:lnTo>
                  <a:pt x="251781" y="4652"/>
                </a:lnTo>
                <a:lnTo>
                  <a:pt x="294867" y="17904"/>
                </a:lnTo>
                <a:lnTo>
                  <a:pt x="332880" y="38698"/>
                </a:lnTo>
                <a:lnTo>
                  <a:pt x="364588" y="65977"/>
                </a:lnTo>
                <a:lnTo>
                  <a:pt x="388760" y="98684"/>
                </a:lnTo>
                <a:lnTo>
                  <a:pt x="404166" y="135760"/>
                </a:lnTo>
                <a:lnTo>
                  <a:pt x="409575" y="176149"/>
                </a:lnTo>
                <a:lnTo>
                  <a:pt x="404166" y="216544"/>
                </a:lnTo>
                <a:lnTo>
                  <a:pt x="388760" y="253638"/>
                </a:lnTo>
                <a:lnTo>
                  <a:pt x="364588" y="286370"/>
                </a:lnTo>
                <a:lnTo>
                  <a:pt x="332880" y="313676"/>
                </a:lnTo>
                <a:lnTo>
                  <a:pt x="294867" y="334495"/>
                </a:lnTo>
                <a:lnTo>
                  <a:pt x="251781" y="347765"/>
                </a:lnTo>
                <a:lnTo>
                  <a:pt x="204850" y="352425"/>
                </a:lnTo>
                <a:lnTo>
                  <a:pt x="0" y="352425"/>
                </a:lnTo>
                <a:lnTo>
                  <a:pt x="0" y="0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8" name="object 78"/>
          <p:cNvSpPr/>
          <p:nvPr/>
        </p:nvSpPr>
        <p:spPr>
          <a:xfrm>
            <a:off x="1282700" y="4066793"/>
            <a:ext cx="2353310" cy="0"/>
          </a:xfrm>
          <a:custGeom>
            <a:avLst/>
            <a:gdLst/>
            <a:ahLst/>
            <a:cxnLst/>
            <a:rect l="l" t="t" r="r" b="b"/>
            <a:pathLst>
              <a:path w="2353310" h="0">
                <a:moveTo>
                  <a:pt x="2353310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9" name="object 79"/>
          <p:cNvSpPr/>
          <p:nvPr/>
        </p:nvSpPr>
        <p:spPr>
          <a:xfrm>
            <a:off x="3637915" y="4340478"/>
            <a:ext cx="409575" cy="352425"/>
          </a:xfrm>
          <a:custGeom>
            <a:avLst/>
            <a:gdLst/>
            <a:ahLst/>
            <a:cxnLst/>
            <a:rect l="l" t="t" r="r" b="b"/>
            <a:pathLst>
              <a:path w="409575" h="352425">
                <a:moveTo>
                  <a:pt x="0" y="0"/>
                </a:moveTo>
                <a:lnTo>
                  <a:pt x="204850" y="0"/>
                </a:lnTo>
                <a:lnTo>
                  <a:pt x="251781" y="4652"/>
                </a:lnTo>
                <a:lnTo>
                  <a:pt x="294867" y="17904"/>
                </a:lnTo>
                <a:lnTo>
                  <a:pt x="332880" y="38698"/>
                </a:lnTo>
                <a:lnTo>
                  <a:pt x="364588" y="65977"/>
                </a:lnTo>
                <a:lnTo>
                  <a:pt x="388760" y="98684"/>
                </a:lnTo>
                <a:lnTo>
                  <a:pt x="404166" y="135760"/>
                </a:lnTo>
                <a:lnTo>
                  <a:pt x="409575" y="176149"/>
                </a:lnTo>
                <a:lnTo>
                  <a:pt x="404166" y="216544"/>
                </a:lnTo>
                <a:lnTo>
                  <a:pt x="388760" y="253638"/>
                </a:lnTo>
                <a:lnTo>
                  <a:pt x="364588" y="286370"/>
                </a:lnTo>
                <a:lnTo>
                  <a:pt x="332880" y="313676"/>
                </a:lnTo>
                <a:lnTo>
                  <a:pt x="294867" y="334495"/>
                </a:lnTo>
                <a:lnTo>
                  <a:pt x="251781" y="347765"/>
                </a:lnTo>
                <a:lnTo>
                  <a:pt x="204850" y="352425"/>
                </a:lnTo>
                <a:lnTo>
                  <a:pt x="0" y="352425"/>
                </a:lnTo>
                <a:lnTo>
                  <a:pt x="0" y="0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0" name="object 80"/>
          <p:cNvSpPr/>
          <p:nvPr/>
        </p:nvSpPr>
        <p:spPr>
          <a:xfrm>
            <a:off x="1282700" y="4503038"/>
            <a:ext cx="2353310" cy="0"/>
          </a:xfrm>
          <a:custGeom>
            <a:avLst/>
            <a:gdLst/>
            <a:ahLst/>
            <a:cxnLst/>
            <a:rect l="l" t="t" r="r" b="b"/>
            <a:pathLst>
              <a:path w="2353310" h="0">
                <a:moveTo>
                  <a:pt x="2353310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1" name="object 81"/>
          <p:cNvSpPr/>
          <p:nvPr/>
        </p:nvSpPr>
        <p:spPr>
          <a:xfrm>
            <a:off x="3637915" y="8130793"/>
            <a:ext cx="409575" cy="352425"/>
          </a:xfrm>
          <a:custGeom>
            <a:avLst/>
            <a:gdLst/>
            <a:ahLst/>
            <a:cxnLst/>
            <a:rect l="l" t="t" r="r" b="b"/>
            <a:pathLst>
              <a:path w="409575" h="352425">
                <a:moveTo>
                  <a:pt x="0" y="0"/>
                </a:moveTo>
                <a:lnTo>
                  <a:pt x="204850" y="0"/>
                </a:lnTo>
                <a:lnTo>
                  <a:pt x="251781" y="4652"/>
                </a:lnTo>
                <a:lnTo>
                  <a:pt x="294867" y="17904"/>
                </a:lnTo>
                <a:lnTo>
                  <a:pt x="332880" y="38698"/>
                </a:lnTo>
                <a:lnTo>
                  <a:pt x="364588" y="65977"/>
                </a:lnTo>
                <a:lnTo>
                  <a:pt x="388760" y="98684"/>
                </a:lnTo>
                <a:lnTo>
                  <a:pt x="404166" y="135760"/>
                </a:lnTo>
                <a:lnTo>
                  <a:pt x="409575" y="176149"/>
                </a:lnTo>
                <a:lnTo>
                  <a:pt x="404166" y="216544"/>
                </a:lnTo>
                <a:lnTo>
                  <a:pt x="388760" y="253638"/>
                </a:lnTo>
                <a:lnTo>
                  <a:pt x="364588" y="286370"/>
                </a:lnTo>
                <a:lnTo>
                  <a:pt x="332880" y="313676"/>
                </a:lnTo>
                <a:lnTo>
                  <a:pt x="294867" y="334495"/>
                </a:lnTo>
                <a:lnTo>
                  <a:pt x="251781" y="347765"/>
                </a:lnTo>
                <a:lnTo>
                  <a:pt x="204850" y="352425"/>
                </a:lnTo>
                <a:lnTo>
                  <a:pt x="0" y="352425"/>
                </a:lnTo>
                <a:lnTo>
                  <a:pt x="0" y="0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2" name="object 82"/>
          <p:cNvSpPr/>
          <p:nvPr/>
        </p:nvSpPr>
        <p:spPr>
          <a:xfrm>
            <a:off x="1282700" y="8293353"/>
            <a:ext cx="2353310" cy="0"/>
          </a:xfrm>
          <a:custGeom>
            <a:avLst/>
            <a:gdLst/>
            <a:ahLst/>
            <a:cxnLst/>
            <a:rect l="l" t="t" r="r" b="b"/>
            <a:pathLst>
              <a:path w="2353310" h="0">
                <a:moveTo>
                  <a:pt x="2353310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3" name="object 83"/>
          <p:cNvSpPr/>
          <p:nvPr/>
        </p:nvSpPr>
        <p:spPr>
          <a:xfrm>
            <a:off x="3637915" y="7709153"/>
            <a:ext cx="409575" cy="352425"/>
          </a:xfrm>
          <a:custGeom>
            <a:avLst/>
            <a:gdLst/>
            <a:ahLst/>
            <a:cxnLst/>
            <a:rect l="l" t="t" r="r" b="b"/>
            <a:pathLst>
              <a:path w="409575" h="352425">
                <a:moveTo>
                  <a:pt x="0" y="0"/>
                </a:moveTo>
                <a:lnTo>
                  <a:pt x="204850" y="0"/>
                </a:lnTo>
                <a:lnTo>
                  <a:pt x="251781" y="4652"/>
                </a:lnTo>
                <a:lnTo>
                  <a:pt x="294867" y="17904"/>
                </a:lnTo>
                <a:lnTo>
                  <a:pt x="332880" y="38698"/>
                </a:lnTo>
                <a:lnTo>
                  <a:pt x="364588" y="65977"/>
                </a:lnTo>
                <a:lnTo>
                  <a:pt x="388760" y="98684"/>
                </a:lnTo>
                <a:lnTo>
                  <a:pt x="404166" y="135760"/>
                </a:lnTo>
                <a:lnTo>
                  <a:pt x="409575" y="176148"/>
                </a:lnTo>
                <a:lnTo>
                  <a:pt x="404166" y="216544"/>
                </a:lnTo>
                <a:lnTo>
                  <a:pt x="388760" y="253638"/>
                </a:lnTo>
                <a:lnTo>
                  <a:pt x="364588" y="286370"/>
                </a:lnTo>
                <a:lnTo>
                  <a:pt x="332880" y="313676"/>
                </a:lnTo>
                <a:lnTo>
                  <a:pt x="294867" y="334495"/>
                </a:lnTo>
                <a:lnTo>
                  <a:pt x="251781" y="347765"/>
                </a:lnTo>
                <a:lnTo>
                  <a:pt x="204850" y="352424"/>
                </a:lnTo>
                <a:lnTo>
                  <a:pt x="0" y="352424"/>
                </a:lnTo>
                <a:lnTo>
                  <a:pt x="0" y="0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4" name="object 84"/>
          <p:cNvSpPr/>
          <p:nvPr/>
        </p:nvSpPr>
        <p:spPr>
          <a:xfrm>
            <a:off x="1282700" y="7871714"/>
            <a:ext cx="2353310" cy="0"/>
          </a:xfrm>
          <a:custGeom>
            <a:avLst/>
            <a:gdLst/>
            <a:ahLst/>
            <a:cxnLst/>
            <a:rect l="l" t="t" r="r" b="b"/>
            <a:pathLst>
              <a:path w="2353310" h="0">
                <a:moveTo>
                  <a:pt x="2353310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graphicFrame>
        <p:nvGraphicFramePr>
          <p:cNvPr id="85" name="object 85"/>
          <p:cNvGraphicFramePr>
            <a:graphicFrameLocks noGrp="1"/>
          </p:cNvGraphicFramePr>
          <p:nvPr/>
        </p:nvGraphicFramePr>
        <p:xfrm>
          <a:off x="4021772" y="1990978"/>
          <a:ext cx="2216785" cy="692530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21005"/>
                <a:gridCol w="394335"/>
                <a:gridCol w="860424"/>
                <a:gridCol w="501650"/>
              </a:tblGrid>
              <a:tr h="4127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952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9687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952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1973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952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267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952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952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362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952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2417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952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9687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952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1147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952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451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952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3878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952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184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952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2163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952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1211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952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2163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952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0991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952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T w="28575">
                      <a:solidFill>
                        <a:srgbClr val="000000"/>
                      </a:solidFill>
                      <a:prstDash val="solid"/>
                    </a:lnT>
                  </a:tcPr>
                </a:tc>
              </a:tr>
            </a:tbl>
          </a:graphicData>
        </a:graphic>
      </p:graphicFrame>
      <p:sp>
        <p:nvSpPr>
          <p:cNvPr id="86" name="object 86"/>
          <p:cNvSpPr/>
          <p:nvPr/>
        </p:nvSpPr>
        <p:spPr>
          <a:xfrm>
            <a:off x="3177539" y="1941448"/>
            <a:ext cx="97790" cy="103505"/>
          </a:xfrm>
          <a:custGeom>
            <a:avLst/>
            <a:gdLst/>
            <a:ahLst/>
            <a:cxnLst/>
            <a:rect l="l" t="t" r="r" b="b"/>
            <a:pathLst>
              <a:path w="97789" h="103505">
                <a:moveTo>
                  <a:pt x="0" y="0"/>
                </a:moveTo>
                <a:lnTo>
                  <a:pt x="97789" y="103504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7" name="object 87"/>
          <p:cNvSpPr/>
          <p:nvPr/>
        </p:nvSpPr>
        <p:spPr>
          <a:xfrm>
            <a:off x="3177539" y="1947036"/>
            <a:ext cx="86360" cy="104139"/>
          </a:xfrm>
          <a:custGeom>
            <a:avLst/>
            <a:gdLst/>
            <a:ahLst/>
            <a:cxnLst/>
            <a:rect l="l" t="t" r="r" b="b"/>
            <a:pathLst>
              <a:path w="86360" h="104139">
                <a:moveTo>
                  <a:pt x="86233" y="0"/>
                </a:moveTo>
                <a:lnTo>
                  <a:pt x="0" y="103631"/>
                </a:lnTo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8" name="object 88"/>
          <p:cNvSpPr/>
          <p:nvPr/>
        </p:nvSpPr>
        <p:spPr>
          <a:xfrm>
            <a:off x="3030537" y="1610931"/>
            <a:ext cx="233679" cy="24257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9" name="object 89"/>
          <p:cNvSpPr/>
          <p:nvPr/>
        </p:nvSpPr>
        <p:spPr>
          <a:xfrm>
            <a:off x="2919983" y="1342643"/>
            <a:ext cx="413004" cy="17525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0" name="object 90"/>
          <p:cNvSpPr txBox="1"/>
          <p:nvPr/>
        </p:nvSpPr>
        <p:spPr>
          <a:xfrm>
            <a:off x="3049651" y="1319530"/>
            <a:ext cx="14922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mbria Math"/>
                <a:cs typeface="Cambria Math"/>
              </a:rPr>
              <a:t>𝐷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91" name="object 91"/>
          <p:cNvSpPr/>
          <p:nvPr/>
        </p:nvSpPr>
        <p:spPr>
          <a:xfrm>
            <a:off x="3241675" y="1757933"/>
            <a:ext cx="0" cy="6789420"/>
          </a:xfrm>
          <a:custGeom>
            <a:avLst/>
            <a:gdLst/>
            <a:ahLst/>
            <a:cxnLst/>
            <a:rect l="l" t="t" r="r" b="b"/>
            <a:pathLst>
              <a:path w="0" h="6789420">
                <a:moveTo>
                  <a:pt x="0" y="0"/>
                </a:moveTo>
                <a:lnTo>
                  <a:pt x="0" y="678942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2" name="object 92"/>
          <p:cNvSpPr/>
          <p:nvPr/>
        </p:nvSpPr>
        <p:spPr>
          <a:xfrm>
            <a:off x="3086735" y="1718563"/>
            <a:ext cx="0" cy="6789420"/>
          </a:xfrm>
          <a:custGeom>
            <a:avLst/>
            <a:gdLst/>
            <a:ahLst/>
            <a:cxnLst/>
            <a:rect l="l" t="t" r="r" b="b"/>
            <a:pathLst>
              <a:path w="0" h="6789420">
                <a:moveTo>
                  <a:pt x="0" y="0"/>
                </a:moveTo>
                <a:lnTo>
                  <a:pt x="0" y="678942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3" name="object 93"/>
          <p:cNvSpPr/>
          <p:nvPr/>
        </p:nvSpPr>
        <p:spPr>
          <a:xfrm>
            <a:off x="2509837" y="1643951"/>
            <a:ext cx="233680" cy="24257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4" name="object 94"/>
          <p:cNvSpPr/>
          <p:nvPr/>
        </p:nvSpPr>
        <p:spPr>
          <a:xfrm>
            <a:off x="2398776" y="1376171"/>
            <a:ext cx="413004" cy="17525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5" name="object 95"/>
          <p:cNvSpPr txBox="1"/>
          <p:nvPr/>
        </p:nvSpPr>
        <p:spPr>
          <a:xfrm>
            <a:off x="2536063" y="1353057"/>
            <a:ext cx="13208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mbria Math"/>
                <a:cs typeface="Cambria Math"/>
              </a:rPr>
              <a:t>𝐶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96" name="object 96"/>
          <p:cNvSpPr/>
          <p:nvPr/>
        </p:nvSpPr>
        <p:spPr>
          <a:xfrm>
            <a:off x="2720975" y="1790953"/>
            <a:ext cx="0" cy="6789420"/>
          </a:xfrm>
          <a:custGeom>
            <a:avLst/>
            <a:gdLst/>
            <a:ahLst/>
            <a:cxnLst/>
            <a:rect l="l" t="t" r="r" b="b"/>
            <a:pathLst>
              <a:path w="0" h="6789420">
                <a:moveTo>
                  <a:pt x="0" y="0"/>
                </a:moveTo>
                <a:lnTo>
                  <a:pt x="0" y="6789419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7" name="object 97"/>
          <p:cNvSpPr/>
          <p:nvPr/>
        </p:nvSpPr>
        <p:spPr>
          <a:xfrm>
            <a:off x="2566035" y="1751583"/>
            <a:ext cx="0" cy="6789420"/>
          </a:xfrm>
          <a:custGeom>
            <a:avLst/>
            <a:gdLst/>
            <a:ahLst/>
            <a:cxnLst/>
            <a:rect l="l" t="t" r="r" b="b"/>
            <a:pathLst>
              <a:path w="0" h="6789420">
                <a:moveTo>
                  <a:pt x="0" y="0"/>
                </a:moveTo>
                <a:lnTo>
                  <a:pt x="0" y="678942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8" name="object 98"/>
          <p:cNvSpPr/>
          <p:nvPr/>
        </p:nvSpPr>
        <p:spPr>
          <a:xfrm>
            <a:off x="2014537" y="1643951"/>
            <a:ext cx="233680" cy="24257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9" name="object 99"/>
          <p:cNvSpPr/>
          <p:nvPr/>
        </p:nvSpPr>
        <p:spPr>
          <a:xfrm>
            <a:off x="1903476" y="1376171"/>
            <a:ext cx="413004" cy="17525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0" name="object 100"/>
          <p:cNvSpPr txBox="1"/>
          <p:nvPr/>
        </p:nvSpPr>
        <p:spPr>
          <a:xfrm>
            <a:off x="2037333" y="1353057"/>
            <a:ext cx="14287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mbria Math"/>
                <a:cs typeface="Cambria Math"/>
              </a:rPr>
              <a:t>𝐵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01" name="object 101"/>
          <p:cNvSpPr/>
          <p:nvPr/>
        </p:nvSpPr>
        <p:spPr>
          <a:xfrm>
            <a:off x="2225675" y="1790953"/>
            <a:ext cx="0" cy="6789420"/>
          </a:xfrm>
          <a:custGeom>
            <a:avLst/>
            <a:gdLst/>
            <a:ahLst/>
            <a:cxnLst/>
            <a:rect l="l" t="t" r="r" b="b"/>
            <a:pathLst>
              <a:path w="0" h="6789420">
                <a:moveTo>
                  <a:pt x="0" y="0"/>
                </a:moveTo>
                <a:lnTo>
                  <a:pt x="0" y="6789419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2" name="object 102"/>
          <p:cNvSpPr/>
          <p:nvPr/>
        </p:nvSpPr>
        <p:spPr>
          <a:xfrm>
            <a:off x="2070735" y="1751583"/>
            <a:ext cx="0" cy="6789420"/>
          </a:xfrm>
          <a:custGeom>
            <a:avLst/>
            <a:gdLst/>
            <a:ahLst/>
            <a:cxnLst/>
            <a:rect l="l" t="t" r="r" b="b"/>
            <a:pathLst>
              <a:path w="0" h="6789420">
                <a:moveTo>
                  <a:pt x="0" y="0"/>
                </a:moveTo>
                <a:lnTo>
                  <a:pt x="0" y="678942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3" name="object 103"/>
          <p:cNvSpPr/>
          <p:nvPr/>
        </p:nvSpPr>
        <p:spPr>
          <a:xfrm>
            <a:off x="2674620" y="1938273"/>
            <a:ext cx="97790" cy="103505"/>
          </a:xfrm>
          <a:custGeom>
            <a:avLst/>
            <a:gdLst/>
            <a:ahLst/>
            <a:cxnLst/>
            <a:rect l="l" t="t" r="r" b="b"/>
            <a:pathLst>
              <a:path w="97789" h="103505">
                <a:moveTo>
                  <a:pt x="0" y="0"/>
                </a:moveTo>
                <a:lnTo>
                  <a:pt x="97790" y="103504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4" name="object 104"/>
          <p:cNvSpPr/>
          <p:nvPr/>
        </p:nvSpPr>
        <p:spPr>
          <a:xfrm>
            <a:off x="2674620" y="1943861"/>
            <a:ext cx="86360" cy="104139"/>
          </a:xfrm>
          <a:custGeom>
            <a:avLst/>
            <a:gdLst/>
            <a:ahLst/>
            <a:cxnLst/>
            <a:rect l="l" t="t" r="r" b="b"/>
            <a:pathLst>
              <a:path w="86360" h="104139">
                <a:moveTo>
                  <a:pt x="86232" y="0"/>
                </a:moveTo>
                <a:lnTo>
                  <a:pt x="0" y="103631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5" name="object 105"/>
          <p:cNvSpPr/>
          <p:nvPr/>
        </p:nvSpPr>
        <p:spPr>
          <a:xfrm>
            <a:off x="2181225" y="1947163"/>
            <a:ext cx="97790" cy="103505"/>
          </a:xfrm>
          <a:custGeom>
            <a:avLst/>
            <a:gdLst/>
            <a:ahLst/>
            <a:cxnLst/>
            <a:rect l="l" t="t" r="r" b="b"/>
            <a:pathLst>
              <a:path w="97789" h="103505">
                <a:moveTo>
                  <a:pt x="0" y="0"/>
                </a:moveTo>
                <a:lnTo>
                  <a:pt x="97789" y="103504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6" name="object 106"/>
          <p:cNvSpPr/>
          <p:nvPr/>
        </p:nvSpPr>
        <p:spPr>
          <a:xfrm>
            <a:off x="2181225" y="1952751"/>
            <a:ext cx="86360" cy="104139"/>
          </a:xfrm>
          <a:custGeom>
            <a:avLst/>
            <a:gdLst/>
            <a:ahLst/>
            <a:cxnLst/>
            <a:rect l="l" t="t" r="r" b="b"/>
            <a:pathLst>
              <a:path w="86360" h="104139">
                <a:moveTo>
                  <a:pt x="86232" y="0"/>
                </a:moveTo>
                <a:lnTo>
                  <a:pt x="0" y="103631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7" name="object 107"/>
          <p:cNvSpPr/>
          <p:nvPr/>
        </p:nvSpPr>
        <p:spPr>
          <a:xfrm>
            <a:off x="1660525" y="1943988"/>
            <a:ext cx="97790" cy="103505"/>
          </a:xfrm>
          <a:custGeom>
            <a:avLst/>
            <a:gdLst/>
            <a:ahLst/>
            <a:cxnLst/>
            <a:rect l="l" t="t" r="r" b="b"/>
            <a:pathLst>
              <a:path w="97789" h="103505">
                <a:moveTo>
                  <a:pt x="0" y="0"/>
                </a:moveTo>
                <a:lnTo>
                  <a:pt x="97789" y="103504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8" name="object 108"/>
          <p:cNvSpPr/>
          <p:nvPr/>
        </p:nvSpPr>
        <p:spPr>
          <a:xfrm>
            <a:off x="1660525" y="1949576"/>
            <a:ext cx="86360" cy="104139"/>
          </a:xfrm>
          <a:custGeom>
            <a:avLst/>
            <a:gdLst/>
            <a:ahLst/>
            <a:cxnLst/>
            <a:rect l="l" t="t" r="r" b="b"/>
            <a:pathLst>
              <a:path w="86360" h="104139">
                <a:moveTo>
                  <a:pt x="86232" y="0"/>
                </a:moveTo>
                <a:lnTo>
                  <a:pt x="0" y="103631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9" name="object 109"/>
          <p:cNvSpPr/>
          <p:nvPr/>
        </p:nvSpPr>
        <p:spPr>
          <a:xfrm>
            <a:off x="3035300" y="2342768"/>
            <a:ext cx="97790" cy="103505"/>
          </a:xfrm>
          <a:custGeom>
            <a:avLst/>
            <a:gdLst/>
            <a:ahLst/>
            <a:cxnLst/>
            <a:rect l="l" t="t" r="r" b="b"/>
            <a:pathLst>
              <a:path w="97789" h="103505">
                <a:moveTo>
                  <a:pt x="0" y="0"/>
                </a:moveTo>
                <a:lnTo>
                  <a:pt x="97789" y="10350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0" name="object 110"/>
          <p:cNvSpPr/>
          <p:nvPr/>
        </p:nvSpPr>
        <p:spPr>
          <a:xfrm>
            <a:off x="3035300" y="2348356"/>
            <a:ext cx="86360" cy="104139"/>
          </a:xfrm>
          <a:custGeom>
            <a:avLst/>
            <a:gdLst/>
            <a:ahLst/>
            <a:cxnLst/>
            <a:rect l="l" t="t" r="r" b="b"/>
            <a:pathLst>
              <a:path w="86360" h="104139">
                <a:moveTo>
                  <a:pt x="86232" y="0"/>
                </a:moveTo>
                <a:lnTo>
                  <a:pt x="0" y="103631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1" name="object 111"/>
          <p:cNvSpPr/>
          <p:nvPr/>
        </p:nvSpPr>
        <p:spPr>
          <a:xfrm>
            <a:off x="2676525" y="2357373"/>
            <a:ext cx="97790" cy="103505"/>
          </a:xfrm>
          <a:custGeom>
            <a:avLst/>
            <a:gdLst/>
            <a:ahLst/>
            <a:cxnLst/>
            <a:rect l="l" t="t" r="r" b="b"/>
            <a:pathLst>
              <a:path w="97789" h="103505">
                <a:moveTo>
                  <a:pt x="0" y="0"/>
                </a:moveTo>
                <a:lnTo>
                  <a:pt x="97789" y="103504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2" name="object 112"/>
          <p:cNvSpPr/>
          <p:nvPr/>
        </p:nvSpPr>
        <p:spPr>
          <a:xfrm>
            <a:off x="2676525" y="2362961"/>
            <a:ext cx="86360" cy="104139"/>
          </a:xfrm>
          <a:custGeom>
            <a:avLst/>
            <a:gdLst/>
            <a:ahLst/>
            <a:cxnLst/>
            <a:rect l="l" t="t" r="r" b="b"/>
            <a:pathLst>
              <a:path w="86360" h="104139">
                <a:moveTo>
                  <a:pt x="86232" y="0"/>
                </a:moveTo>
                <a:lnTo>
                  <a:pt x="0" y="103631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3" name="object 113"/>
          <p:cNvSpPr/>
          <p:nvPr/>
        </p:nvSpPr>
        <p:spPr>
          <a:xfrm>
            <a:off x="2181225" y="2343403"/>
            <a:ext cx="97790" cy="103505"/>
          </a:xfrm>
          <a:custGeom>
            <a:avLst/>
            <a:gdLst/>
            <a:ahLst/>
            <a:cxnLst/>
            <a:rect l="l" t="t" r="r" b="b"/>
            <a:pathLst>
              <a:path w="97789" h="103505">
                <a:moveTo>
                  <a:pt x="0" y="0"/>
                </a:moveTo>
                <a:lnTo>
                  <a:pt x="97789" y="103504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4" name="object 114"/>
          <p:cNvSpPr/>
          <p:nvPr/>
        </p:nvSpPr>
        <p:spPr>
          <a:xfrm>
            <a:off x="2181225" y="2348991"/>
            <a:ext cx="86360" cy="104139"/>
          </a:xfrm>
          <a:custGeom>
            <a:avLst/>
            <a:gdLst/>
            <a:ahLst/>
            <a:cxnLst/>
            <a:rect l="l" t="t" r="r" b="b"/>
            <a:pathLst>
              <a:path w="86360" h="104139">
                <a:moveTo>
                  <a:pt x="86232" y="0"/>
                </a:moveTo>
                <a:lnTo>
                  <a:pt x="0" y="103632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5" name="object 115"/>
          <p:cNvSpPr/>
          <p:nvPr/>
        </p:nvSpPr>
        <p:spPr>
          <a:xfrm>
            <a:off x="1642745" y="2363088"/>
            <a:ext cx="97790" cy="103505"/>
          </a:xfrm>
          <a:custGeom>
            <a:avLst/>
            <a:gdLst/>
            <a:ahLst/>
            <a:cxnLst/>
            <a:rect l="l" t="t" r="r" b="b"/>
            <a:pathLst>
              <a:path w="97789" h="103505">
                <a:moveTo>
                  <a:pt x="0" y="0"/>
                </a:moveTo>
                <a:lnTo>
                  <a:pt x="97790" y="103504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6" name="object 116"/>
          <p:cNvSpPr/>
          <p:nvPr/>
        </p:nvSpPr>
        <p:spPr>
          <a:xfrm>
            <a:off x="1642745" y="2368676"/>
            <a:ext cx="86360" cy="104139"/>
          </a:xfrm>
          <a:custGeom>
            <a:avLst/>
            <a:gdLst/>
            <a:ahLst/>
            <a:cxnLst/>
            <a:rect l="l" t="t" r="r" b="b"/>
            <a:pathLst>
              <a:path w="86360" h="104139">
                <a:moveTo>
                  <a:pt x="86232" y="0"/>
                </a:moveTo>
                <a:lnTo>
                  <a:pt x="0" y="103631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7" name="object 117"/>
          <p:cNvSpPr/>
          <p:nvPr/>
        </p:nvSpPr>
        <p:spPr>
          <a:xfrm>
            <a:off x="3177539" y="2759963"/>
            <a:ext cx="97790" cy="103505"/>
          </a:xfrm>
          <a:custGeom>
            <a:avLst/>
            <a:gdLst/>
            <a:ahLst/>
            <a:cxnLst/>
            <a:rect l="l" t="t" r="r" b="b"/>
            <a:pathLst>
              <a:path w="97789" h="103505">
                <a:moveTo>
                  <a:pt x="0" y="0"/>
                </a:moveTo>
                <a:lnTo>
                  <a:pt x="97789" y="103504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8" name="object 118"/>
          <p:cNvSpPr/>
          <p:nvPr/>
        </p:nvSpPr>
        <p:spPr>
          <a:xfrm>
            <a:off x="3177539" y="2765551"/>
            <a:ext cx="86360" cy="104139"/>
          </a:xfrm>
          <a:custGeom>
            <a:avLst/>
            <a:gdLst/>
            <a:ahLst/>
            <a:cxnLst/>
            <a:rect l="l" t="t" r="r" b="b"/>
            <a:pathLst>
              <a:path w="86360" h="104139">
                <a:moveTo>
                  <a:pt x="86233" y="0"/>
                </a:moveTo>
                <a:lnTo>
                  <a:pt x="0" y="103631"/>
                </a:lnTo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9" name="object 119"/>
          <p:cNvSpPr/>
          <p:nvPr/>
        </p:nvSpPr>
        <p:spPr>
          <a:xfrm>
            <a:off x="2514600" y="2756788"/>
            <a:ext cx="97790" cy="103505"/>
          </a:xfrm>
          <a:custGeom>
            <a:avLst/>
            <a:gdLst/>
            <a:ahLst/>
            <a:cxnLst/>
            <a:rect l="l" t="t" r="r" b="b"/>
            <a:pathLst>
              <a:path w="97789" h="103505">
                <a:moveTo>
                  <a:pt x="0" y="0"/>
                </a:moveTo>
                <a:lnTo>
                  <a:pt x="97789" y="103504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0" name="object 120"/>
          <p:cNvSpPr/>
          <p:nvPr/>
        </p:nvSpPr>
        <p:spPr>
          <a:xfrm>
            <a:off x="2514600" y="2762376"/>
            <a:ext cx="86360" cy="104139"/>
          </a:xfrm>
          <a:custGeom>
            <a:avLst/>
            <a:gdLst/>
            <a:ahLst/>
            <a:cxnLst/>
            <a:rect l="l" t="t" r="r" b="b"/>
            <a:pathLst>
              <a:path w="86360" h="104139">
                <a:moveTo>
                  <a:pt x="86232" y="0"/>
                </a:moveTo>
                <a:lnTo>
                  <a:pt x="0" y="103631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1" name="object 121"/>
          <p:cNvSpPr/>
          <p:nvPr/>
        </p:nvSpPr>
        <p:spPr>
          <a:xfrm>
            <a:off x="2181225" y="2765678"/>
            <a:ext cx="97790" cy="103505"/>
          </a:xfrm>
          <a:custGeom>
            <a:avLst/>
            <a:gdLst/>
            <a:ahLst/>
            <a:cxnLst/>
            <a:rect l="l" t="t" r="r" b="b"/>
            <a:pathLst>
              <a:path w="97789" h="103505">
                <a:moveTo>
                  <a:pt x="0" y="0"/>
                </a:moveTo>
                <a:lnTo>
                  <a:pt x="97789" y="103504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2" name="object 122"/>
          <p:cNvSpPr/>
          <p:nvPr/>
        </p:nvSpPr>
        <p:spPr>
          <a:xfrm>
            <a:off x="2181225" y="2771266"/>
            <a:ext cx="86360" cy="104139"/>
          </a:xfrm>
          <a:custGeom>
            <a:avLst/>
            <a:gdLst/>
            <a:ahLst/>
            <a:cxnLst/>
            <a:rect l="l" t="t" r="r" b="b"/>
            <a:pathLst>
              <a:path w="86360" h="104139">
                <a:moveTo>
                  <a:pt x="86232" y="0"/>
                </a:moveTo>
                <a:lnTo>
                  <a:pt x="0" y="103632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3" name="object 123"/>
          <p:cNvSpPr/>
          <p:nvPr/>
        </p:nvSpPr>
        <p:spPr>
          <a:xfrm>
            <a:off x="1660525" y="2762503"/>
            <a:ext cx="97790" cy="103505"/>
          </a:xfrm>
          <a:custGeom>
            <a:avLst/>
            <a:gdLst/>
            <a:ahLst/>
            <a:cxnLst/>
            <a:rect l="l" t="t" r="r" b="b"/>
            <a:pathLst>
              <a:path w="97789" h="103505">
                <a:moveTo>
                  <a:pt x="0" y="0"/>
                </a:moveTo>
                <a:lnTo>
                  <a:pt x="97789" y="103504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4" name="object 124"/>
          <p:cNvSpPr/>
          <p:nvPr/>
        </p:nvSpPr>
        <p:spPr>
          <a:xfrm>
            <a:off x="1660525" y="2768091"/>
            <a:ext cx="86360" cy="104139"/>
          </a:xfrm>
          <a:custGeom>
            <a:avLst/>
            <a:gdLst/>
            <a:ahLst/>
            <a:cxnLst/>
            <a:rect l="l" t="t" r="r" b="b"/>
            <a:pathLst>
              <a:path w="86360" h="104139">
                <a:moveTo>
                  <a:pt x="86232" y="0"/>
                </a:moveTo>
                <a:lnTo>
                  <a:pt x="0" y="103632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5" name="object 125"/>
          <p:cNvSpPr/>
          <p:nvPr/>
        </p:nvSpPr>
        <p:spPr>
          <a:xfrm>
            <a:off x="3017520" y="3170808"/>
            <a:ext cx="97790" cy="103505"/>
          </a:xfrm>
          <a:custGeom>
            <a:avLst/>
            <a:gdLst/>
            <a:ahLst/>
            <a:cxnLst/>
            <a:rect l="l" t="t" r="r" b="b"/>
            <a:pathLst>
              <a:path w="97789" h="103504">
                <a:moveTo>
                  <a:pt x="0" y="0"/>
                </a:moveTo>
                <a:lnTo>
                  <a:pt x="97790" y="103504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6" name="object 126"/>
          <p:cNvSpPr/>
          <p:nvPr/>
        </p:nvSpPr>
        <p:spPr>
          <a:xfrm>
            <a:off x="3017520" y="3176396"/>
            <a:ext cx="86360" cy="104139"/>
          </a:xfrm>
          <a:custGeom>
            <a:avLst/>
            <a:gdLst/>
            <a:ahLst/>
            <a:cxnLst/>
            <a:rect l="l" t="t" r="r" b="b"/>
            <a:pathLst>
              <a:path w="86360" h="104139">
                <a:moveTo>
                  <a:pt x="86232" y="0"/>
                </a:moveTo>
                <a:lnTo>
                  <a:pt x="0" y="103631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7" name="object 127"/>
          <p:cNvSpPr/>
          <p:nvPr/>
        </p:nvSpPr>
        <p:spPr>
          <a:xfrm>
            <a:off x="2514600" y="3167633"/>
            <a:ext cx="97790" cy="103505"/>
          </a:xfrm>
          <a:custGeom>
            <a:avLst/>
            <a:gdLst/>
            <a:ahLst/>
            <a:cxnLst/>
            <a:rect l="l" t="t" r="r" b="b"/>
            <a:pathLst>
              <a:path w="97789" h="103504">
                <a:moveTo>
                  <a:pt x="0" y="0"/>
                </a:moveTo>
                <a:lnTo>
                  <a:pt x="97789" y="103504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8" name="object 128"/>
          <p:cNvSpPr/>
          <p:nvPr/>
        </p:nvSpPr>
        <p:spPr>
          <a:xfrm>
            <a:off x="2514600" y="3173221"/>
            <a:ext cx="86360" cy="104139"/>
          </a:xfrm>
          <a:custGeom>
            <a:avLst/>
            <a:gdLst/>
            <a:ahLst/>
            <a:cxnLst/>
            <a:rect l="l" t="t" r="r" b="b"/>
            <a:pathLst>
              <a:path w="86360" h="104139">
                <a:moveTo>
                  <a:pt x="86232" y="0"/>
                </a:moveTo>
                <a:lnTo>
                  <a:pt x="0" y="103631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9" name="object 129"/>
          <p:cNvSpPr/>
          <p:nvPr/>
        </p:nvSpPr>
        <p:spPr>
          <a:xfrm>
            <a:off x="2181225" y="3185413"/>
            <a:ext cx="97790" cy="103505"/>
          </a:xfrm>
          <a:custGeom>
            <a:avLst/>
            <a:gdLst/>
            <a:ahLst/>
            <a:cxnLst/>
            <a:rect l="l" t="t" r="r" b="b"/>
            <a:pathLst>
              <a:path w="97789" h="103504">
                <a:moveTo>
                  <a:pt x="0" y="0"/>
                </a:moveTo>
                <a:lnTo>
                  <a:pt x="97789" y="103504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0" name="object 130"/>
          <p:cNvSpPr/>
          <p:nvPr/>
        </p:nvSpPr>
        <p:spPr>
          <a:xfrm>
            <a:off x="2181225" y="3191001"/>
            <a:ext cx="86360" cy="104139"/>
          </a:xfrm>
          <a:custGeom>
            <a:avLst/>
            <a:gdLst/>
            <a:ahLst/>
            <a:cxnLst/>
            <a:rect l="l" t="t" r="r" b="b"/>
            <a:pathLst>
              <a:path w="86360" h="104139">
                <a:moveTo>
                  <a:pt x="86232" y="0"/>
                </a:moveTo>
                <a:lnTo>
                  <a:pt x="0" y="103631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1" name="object 131"/>
          <p:cNvSpPr/>
          <p:nvPr/>
        </p:nvSpPr>
        <p:spPr>
          <a:xfrm>
            <a:off x="1660525" y="3182238"/>
            <a:ext cx="97790" cy="103505"/>
          </a:xfrm>
          <a:custGeom>
            <a:avLst/>
            <a:gdLst/>
            <a:ahLst/>
            <a:cxnLst/>
            <a:rect l="l" t="t" r="r" b="b"/>
            <a:pathLst>
              <a:path w="97789" h="103504">
                <a:moveTo>
                  <a:pt x="0" y="0"/>
                </a:moveTo>
                <a:lnTo>
                  <a:pt x="97789" y="103504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2" name="object 132"/>
          <p:cNvSpPr/>
          <p:nvPr/>
        </p:nvSpPr>
        <p:spPr>
          <a:xfrm>
            <a:off x="1660525" y="3187826"/>
            <a:ext cx="86360" cy="104139"/>
          </a:xfrm>
          <a:custGeom>
            <a:avLst/>
            <a:gdLst/>
            <a:ahLst/>
            <a:cxnLst/>
            <a:rect l="l" t="t" r="r" b="b"/>
            <a:pathLst>
              <a:path w="86360" h="104139">
                <a:moveTo>
                  <a:pt x="86232" y="0"/>
                </a:moveTo>
                <a:lnTo>
                  <a:pt x="0" y="103631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3" name="object 133"/>
          <p:cNvSpPr/>
          <p:nvPr/>
        </p:nvSpPr>
        <p:spPr>
          <a:xfrm>
            <a:off x="3186429" y="3612133"/>
            <a:ext cx="97790" cy="103505"/>
          </a:xfrm>
          <a:custGeom>
            <a:avLst/>
            <a:gdLst/>
            <a:ahLst/>
            <a:cxnLst/>
            <a:rect l="l" t="t" r="r" b="b"/>
            <a:pathLst>
              <a:path w="97789" h="103504">
                <a:moveTo>
                  <a:pt x="0" y="0"/>
                </a:moveTo>
                <a:lnTo>
                  <a:pt x="97790" y="103504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4" name="object 134"/>
          <p:cNvSpPr/>
          <p:nvPr/>
        </p:nvSpPr>
        <p:spPr>
          <a:xfrm>
            <a:off x="3186429" y="3617721"/>
            <a:ext cx="86360" cy="104139"/>
          </a:xfrm>
          <a:custGeom>
            <a:avLst/>
            <a:gdLst/>
            <a:ahLst/>
            <a:cxnLst/>
            <a:rect l="l" t="t" r="r" b="b"/>
            <a:pathLst>
              <a:path w="86360" h="104139">
                <a:moveTo>
                  <a:pt x="86232" y="0"/>
                </a:moveTo>
                <a:lnTo>
                  <a:pt x="0" y="103631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5" name="object 135"/>
          <p:cNvSpPr/>
          <p:nvPr/>
        </p:nvSpPr>
        <p:spPr>
          <a:xfrm>
            <a:off x="2683510" y="3608958"/>
            <a:ext cx="97790" cy="103505"/>
          </a:xfrm>
          <a:custGeom>
            <a:avLst/>
            <a:gdLst/>
            <a:ahLst/>
            <a:cxnLst/>
            <a:rect l="l" t="t" r="r" b="b"/>
            <a:pathLst>
              <a:path w="97789" h="103504">
                <a:moveTo>
                  <a:pt x="0" y="0"/>
                </a:moveTo>
                <a:lnTo>
                  <a:pt x="97789" y="103504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6" name="object 136"/>
          <p:cNvSpPr/>
          <p:nvPr/>
        </p:nvSpPr>
        <p:spPr>
          <a:xfrm>
            <a:off x="2683510" y="3614546"/>
            <a:ext cx="86360" cy="104139"/>
          </a:xfrm>
          <a:custGeom>
            <a:avLst/>
            <a:gdLst/>
            <a:ahLst/>
            <a:cxnLst/>
            <a:rect l="l" t="t" r="r" b="b"/>
            <a:pathLst>
              <a:path w="86360" h="104139">
                <a:moveTo>
                  <a:pt x="86232" y="0"/>
                </a:moveTo>
                <a:lnTo>
                  <a:pt x="0" y="103631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7" name="object 137"/>
          <p:cNvSpPr/>
          <p:nvPr/>
        </p:nvSpPr>
        <p:spPr>
          <a:xfrm>
            <a:off x="2030095" y="3608958"/>
            <a:ext cx="97790" cy="103505"/>
          </a:xfrm>
          <a:custGeom>
            <a:avLst/>
            <a:gdLst/>
            <a:ahLst/>
            <a:cxnLst/>
            <a:rect l="l" t="t" r="r" b="b"/>
            <a:pathLst>
              <a:path w="97789" h="103504">
                <a:moveTo>
                  <a:pt x="0" y="0"/>
                </a:moveTo>
                <a:lnTo>
                  <a:pt x="97790" y="103504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8" name="object 138"/>
          <p:cNvSpPr/>
          <p:nvPr/>
        </p:nvSpPr>
        <p:spPr>
          <a:xfrm>
            <a:off x="2030095" y="3614546"/>
            <a:ext cx="86360" cy="104139"/>
          </a:xfrm>
          <a:custGeom>
            <a:avLst/>
            <a:gdLst/>
            <a:ahLst/>
            <a:cxnLst/>
            <a:rect l="l" t="t" r="r" b="b"/>
            <a:pathLst>
              <a:path w="86360" h="104139">
                <a:moveTo>
                  <a:pt x="86232" y="0"/>
                </a:moveTo>
                <a:lnTo>
                  <a:pt x="0" y="103631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9" name="object 139"/>
          <p:cNvSpPr/>
          <p:nvPr/>
        </p:nvSpPr>
        <p:spPr>
          <a:xfrm>
            <a:off x="1669414" y="3614673"/>
            <a:ext cx="97790" cy="103505"/>
          </a:xfrm>
          <a:custGeom>
            <a:avLst/>
            <a:gdLst/>
            <a:ahLst/>
            <a:cxnLst/>
            <a:rect l="l" t="t" r="r" b="b"/>
            <a:pathLst>
              <a:path w="97789" h="103504">
                <a:moveTo>
                  <a:pt x="0" y="0"/>
                </a:moveTo>
                <a:lnTo>
                  <a:pt x="97790" y="103504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0" name="object 140"/>
          <p:cNvSpPr/>
          <p:nvPr/>
        </p:nvSpPr>
        <p:spPr>
          <a:xfrm>
            <a:off x="1669414" y="3620261"/>
            <a:ext cx="86360" cy="104139"/>
          </a:xfrm>
          <a:custGeom>
            <a:avLst/>
            <a:gdLst/>
            <a:ahLst/>
            <a:cxnLst/>
            <a:rect l="l" t="t" r="r" b="b"/>
            <a:pathLst>
              <a:path w="86360" h="104139">
                <a:moveTo>
                  <a:pt x="86233" y="0"/>
                </a:moveTo>
                <a:lnTo>
                  <a:pt x="0" y="103631"/>
                </a:lnTo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1" name="object 141"/>
          <p:cNvSpPr/>
          <p:nvPr/>
        </p:nvSpPr>
        <p:spPr>
          <a:xfrm>
            <a:off x="3186429" y="4448428"/>
            <a:ext cx="97790" cy="103505"/>
          </a:xfrm>
          <a:custGeom>
            <a:avLst/>
            <a:gdLst/>
            <a:ahLst/>
            <a:cxnLst/>
            <a:rect l="l" t="t" r="r" b="b"/>
            <a:pathLst>
              <a:path w="97789" h="103504">
                <a:moveTo>
                  <a:pt x="0" y="0"/>
                </a:moveTo>
                <a:lnTo>
                  <a:pt x="97790" y="103504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2" name="object 142"/>
          <p:cNvSpPr/>
          <p:nvPr/>
        </p:nvSpPr>
        <p:spPr>
          <a:xfrm>
            <a:off x="3186429" y="4454016"/>
            <a:ext cx="86360" cy="104139"/>
          </a:xfrm>
          <a:custGeom>
            <a:avLst/>
            <a:gdLst/>
            <a:ahLst/>
            <a:cxnLst/>
            <a:rect l="l" t="t" r="r" b="b"/>
            <a:pathLst>
              <a:path w="86360" h="104139">
                <a:moveTo>
                  <a:pt x="86232" y="0"/>
                </a:moveTo>
                <a:lnTo>
                  <a:pt x="0" y="103631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3" name="object 143"/>
          <p:cNvSpPr/>
          <p:nvPr/>
        </p:nvSpPr>
        <p:spPr>
          <a:xfrm>
            <a:off x="2683510" y="4445253"/>
            <a:ext cx="97790" cy="103505"/>
          </a:xfrm>
          <a:custGeom>
            <a:avLst/>
            <a:gdLst/>
            <a:ahLst/>
            <a:cxnLst/>
            <a:rect l="l" t="t" r="r" b="b"/>
            <a:pathLst>
              <a:path w="97789" h="103504">
                <a:moveTo>
                  <a:pt x="0" y="0"/>
                </a:moveTo>
                <a:lnTo>
                  <a:pt x="97789" y="103504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4" name="object 144"/>
          <p:cNvSpPr/>
          <p:nvPr/>
        </p:nvSpPr>
        <p:spPr>
          <a:xfrm>
            <a:off x="2683510" y="4450841"/>
            <a:ext cx="86360" cy="104139"/>
          </a:xfrm>
          <a:custGeom>
            <a:avLst/>
            <a:gdLst/>
            <a:ahLst/>
            <a:cxnLst/>
            <a:rect l="l" t="t" r="r" b="b"/>
            <a:pathLst>
              <a:path w="86360" h="104139">
                <a:moveTo>
                  <a:pt x="86232" y="0"/>
                </a:moveTo>
                <a:lnTo>
                  <a:pt x="0" y="103631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5" name="object 145"/>
          <p:cNvSpPr/>
          <p:nvPr/>
        </p:nvSpPr>
        <p:spPr>
          <a:xfrm>
            <a:off x="2021204" y="4454143"/>
            <a:ext cx="97790" cy="103505"/>
          </a:xfrm>
          <a:custGeom>
            <a:avLst/>
            <a:gdLst/>
            <a:ahLst/>
            <a:cxnLst/>
            <a:rect l="l" t="t" r="r" b="b"/>
            <a:pathLst>
              <a:path w="97789" h="103504">
                <a:moveTo>
                  <a:pt x="0" y="0"/>
                </a:moveTo>
                <a:lnTo>
                  <a:pt x="97789" y="103504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6" name="object 146"/>
          <p:cNvSpPr/>
          <p:nvPr/>
        </p:nvSpPr>
        <p:spPr>
          <a:xfrm>
            <a:off x="2021204" y="4459731"/>
            <a:ext cx="86360" cy="104139"/>
          </a:xfrm>
          <a:custGeom>
            <a:avLst/>
            <a:gdLst/>
            <a:ahLst/>
            <a:cxnLst/>
            <a:rect l="l" t="t" r="r" b="b"/>
            <a:pathLst>
              <a:path w="86360" h="104139">
                <a:moveTo>
                  <a:pt x="86232" y="0"/>
                </a:moveTo>
                <a:lnTo>
                  <a:pt x="0" y="103631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7" name="object 147"/>
          <p:cNvSpPr/>
          <p:nvPr/>
        </p:nvSpPr>
        <p:spPr>
          <a:xfrm>
            <a:off x="1669414" y="4450968"/>
            <a:ext cx="97790" cy="103505"/>
          </a:xfrm>
          <a:custGeom>
            <a:avLst/>
            <a:gdLst/>
            <a:ahLst/>
            <a:cxnLst/>
            <a:rect l="l" t="t" r="r" b="b"/>
            <a:pathLst>
              <a:path w="97789" h="103504">
                <a:moveTo>
                  <a:pt x="0" y="0"/>
                </a:moveTo>
                <a:lnTo>
                  <a:pt x="97790" y="103504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8" name="object 148"/>
          <p:cNvSpPr/>
          <p:nvPr/>
        </p:nvSpPr>
        <p:spPr>
          <a:xfrm>
            <a:off x="1669414" y="4456556"/>
            <a:ext cx="86360" cy="104139"/>
          </a:xfrm>
          <a:custGeom>
            <a:avLst/>
            <a:gdLst/>
            <a:ahLst/>
            <a:cxnLst/>
            <a:rect l="l" t="t" r="r" b="b"/>
            <a:pathLst>
              <a:path w="86360" h="104139">
                <a:moveTo>
                  <a:pt x="86233" y="0"/>
                </a:moveTo>
                <a:lnTo>
                  <a:pt x="0" y="103631"/>
                </a:lnTo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9" name="object 149"/>
          <p:cNvSpPr/>
          <p:nvPr/>
        </p:nvSpPr>
        <p:spPr>
          <a:xfrm>
            <a:off x="3026410" y="4862448"/>
            <a:ext cx="97790" cy="103505"/>
          </a:xfrm>
          <a:custGeom>
            <a:avLst/>
            <a:gdLst/>
            <a:ahLst/>
            <a:cxnLst/>
            <a:rect l="l" t="t" r="r" b="b"/>
            <a:pathLst>
              <a:path w="97789" h="103504">
                <a:moveTo>
                  <a:pt x="0" y="0"/>
                </a:moveTo>
                <a:lnTo>
                  <a:pt x="97789" y="10350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0" name="object 150"/>
          <p:cNvSpPr/>
          <p:nvPr/>
        </p:nvSpPr>
        <p:spPr>
          <a:xfrm>
            <a:off x="3026410" y="4868036"/>
            <a:ext cx="86360" cy="104139"/>
          </a:xfrm>
          <a:custGeom>
            <a:avLst/>
            <a:gdLst/>
            <a:ahLst/>
            <a:cxnLst/>
            <a:rect l="l" t="t" r="r" b="b"/>
            <a:pathLst>
              <a:path w="86360" h="104139">
                <a:moveTo>
                  <a:pt x="86232" y="0"/>
                </a:moveTo>
                <a:lnTo>
                  <a:pt x="0" y="103632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1" name="object 151"/>
          <p:cNvSpPr/>
          <p:nvPr/>
        </p:nvSpPr>
        <p:spPr>
          <a:xfrm>
            <a:off x="2523489" y="4859273"/>
            <a:ext cx="97790" cy="103505"/>
          </a:xfrm>
          <a:custGeom>
            <a:avLst/>
            <a:gdLst/>
            <a:ahLst/>
            <a:cxnLst/>
            <a:rect l="l" t="t" r="r" b="b"/>
            <a:pathLst>
              <a:path w="97789" h="103504">
                <a:moveTo>
                  <a:pt x="0" y="0"/>
                </a:moveTo>
                <a:lnTo>
                  <a:pt x="97790" y="10350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2" name="object 152"/>
          <p:cNvSpPr/>
          <p:nvPr/>
        </p:nvSpPr>
        <p:spPr>
          <a:xfrm>
            <a:off x="2523489" y="4864861"/>
            <a:ext cx="86360" cy="104139"/>
          </a:xfrm>
          <a:custGeom>
            <a:avLst/>
            <a:gdLst/>
            <a:ahLst/>
            <a:cxnLst/>
            <a:rect l="l" t="t" r="r" b="b"/>
            <a:pathLst>
              <a:path w="86360" h="104139">
                <a:moveTo>
                  <a:pt x="86233" y="0"/>
                </a:moveTo>
                <a:lnTo>
                  <a:pt x="0" y="103632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3" name="object 153"/>
          <p:cNvSpPr/>
          <p:nvPr/>
        </p:nvSpPr>
        <p:spPr>
          <a:xfrm>
            <a:off x="2030095" y="4868163"/>
            <a:ext cx="97790" cy="103505"/>
          </a:xfrm>
          <a:custGeom>
            <a:avLst/>
            <a:gdLst/>
            <a:ahLst/>
            <a:cxnLst/>
            <a:rect l="l" t="t" r="r" b="b"/>
            <a:pathLst>
              <a:path w="97789" h="103504">
                <a:moveTo>
                  <a:pt x="0" y="0"/>
                </a:moveTo>
                <a:lnTo>
                  <a:pt x="97790" y="10350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4" name="object 154"/>
          <p:cNvSpPr/>
          <p:nvPr/>
        </p:nvSpPr>
        <p:spPr>
          <a:xfrm>
            <a:off x="2030095" y="4873751"/>
            <a:ext cx="86360" cy="104139"/>
          </a:xfrm>
          <a:custGeom>
            <a:avLst/>
            <a:gdLst/>
            <a:ahLst/>
            <a:cxnLst/>
            <a:rect l="l" t="t" r="r" b="b"/>
            <a:pathLst>
              <a:path w="86360" h="104139">
                <a:moveTo>
                  <a:pt x="86232" y="0"/>
                </a:moveTo>
                <a:lnTo>
                  <a:pt x="0" y="103632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5" name="object 155"/>
          <p:cNvSpPr/>
          <p:nvPr/>
        </p:nvSpPr>
        <p:spPr>
          <a:xfrm>
            <a:off x="1669414" y="4864988"/>
            <a:ext cx="97790" cy="103505"/>
          </a:xfrm>
          <a:custGeom>
            <a:avLst/>
            <a:gdLst/>
            <a:ahLst/>
            <a:cxnLst/>
            <a:rect l="l" t="t" r="r" b="b"/>
            <a:pathLst>
              <a:path w="97789" h="103504">
                <a:moveTo>
                  <a:pt x="0" y="0"/>
                </a:moveTo>
                <a:lnTo>
                  <a:pt x="97790" y="10350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6" name="object 156"/>
          <p:cNvSpPr/>
          <p:nvPr/>
        </p:nvSpPr>
        <p:spPr>
          <a:xfrm>
            <a:off x="1669414" y="4870576"/>
            <a:ext cx="86360" cy="104139"/>
          </a:xfrm>
          <a:custGeom>
            <a:avLst/>
            <a:gdLst/>
            <a:ahLst/>
            <a:cxnLst/>
            <a:rect l="l" t="t" r="r" b="b"/>
            <a:pathLst>
              <a:path w="86360" h="104139">
                <a:moveTo>
                  <a:pt x="86233" y="0"/>
                </a:moveTo>
                <a:lnTo>
                  <a:pt x="0" y="103632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7" name="object 157"/>
          <p:cNvSpPr/>
          <p:nvPr/>
        </p:nvSpPr>
        <p:spPr>
          <a:xfrm>
            <a:off x="3179445" y="5270118"/>
            <a:ext cx="97790" cy="103505"/>
          </a:xfrm>
          <a:custGeom>
            <a:avLst/>
            <a:gdLst/>
            <a:ahLst/>
            <a:cxnLst/>
            <a:rect l="l" t="t" r="r" b="b"/>
            <a:pathLst>
              <a:path w="97789" h="103504">
                <a:moveTo>
                  <a:pt x="0" y="0"/>
                </a:moveTo>
                <a:lnTo>
                  <a:pt x="97790" y="103504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8" name="object 158"/>
          <p:cNvSpPr/>
          <p:nvPr/>
        </p:nvSpPr>
        <p:spPr>
          <a:xfrm>
            <a:off x="3179445" y="5275706"/>
            <a:ext cx="86360" cy="104139"/>
          </a:xfrm>
          <a:custGeom>
            <a:avLst/>
            <a:gdLst/>
            <a:ahLst/>
            <a:cxnLst/>
            <a:rect l="l" t="t" r="r" b="b"/>
            <a:pathLst>
              <a:path w="86360" h="104139">
                <a:moveTo>
                  <a:pt x="86232" y="0"/>
                </a:moveTo>
                <a:lnTo>
                  <a:pt x="0" y="103631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9" name="object 159"/>
          <p:cNvSpPr/>
          <p:nvPr/>
        </p:nvSpPr>
        <p:spPr>
          <a:xfrm>
            <a:off x="2676525" y="5266943"/>
            <a:ext cx="97790" cy="103505"/>
          </a:xfrm>
          <a:custGeom>
            <a:avLst/>
            <a:gdLst/>
            <a:ahLst/>
            <a:cxnLst/>
            <a:rect l="l" t="t" r="r" b="b"/>
            <a:pathLst>
              <a:path w="97789" h="103504">
                <a:moveTo>
                  <a:pt x="0" y="0"/>
                </a:moveTo>
                <a:lnTo>
                  <a:pt x="97789" y="103504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0" name="object 160"/>
          <p:cNvSpPr/>
          <p:nvPr/>
        </p:nvSpPr>
        <p:spPr>
          <a:xfrm>
            <a:off x="2676525" y="5272531"/>
            <a:ext cx="86360" cy="104139"/>
          </a:xfrm>
          <a:custGeom>
            <a:avLst/>
            <a:gdLst/>
            <a:ahLst/>
            <a:cxnLst/>
            <a:rect l="l" t="t" r="r" b="b"/>
            <a:pathLst>
              <a:path w="86360" h="104139">
                <a:moveTo>
                  <a:pt x="86232" y="0"/>
                </a:moveTo>
                <a:lnTo>
                  <a:pt x="0" y="103631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1" name="object 161"/>
          <p:cNvSpPr/>
          <p:nvPr/>
        </p:nvSpPr>
        <p:spPr>
          <a:xfrm>
            <a:off x="2183129" y="5275833"/>
            <a:ext cx="97790" cy="103505"/>
          </a:xfrm>
          <a:custGeom>
            <a:avLst/>
            <a:gdLst/>
            <a:ahLst/>
            <a:cxnLst/>
            <a:rect l="l" t="t" r="r" b="b"/>
            <a:pathLst>
              <a:path w="97789" h="103504">
                <a:moveTo>
                  <a:pt x="0" y="0"/>
                </a:moveTo>
                <a:lnTo>
                  <a:pt x="97789" y="103504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2" name="object 162"/>
          <p:cNvSpPr/>
          <p:nvPr/>
        </p:nvSpPr>
        <p:spPr>
          <a:xfrm>
            <a:off x="2183129" y="5281421"/>
            <a:ext cx="86360" cy="104139"/>
          </a:xfrm>
          <a:custGeom>
            <a:avLst/>
            <a:gdLst/>
            <a:ahLst/>
            <a:cxnLst/>
            <a:rect l="l" t="t" r="r" b="b"/>
            <a:pathLst>
              <a:path w="86360" h="104139">
                <a:moveTo>
                  <a:pt x="86232" y="0"/>
                </a:moveTo>
                <a:lnTo>
                  <a:pt x="0" y="103632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3" name="object 163"/>
          <p:cNvSpPr/>
          <p:nvPr/>
        </p:nvSpPr>
        <p:spPr>
          <a:xfrm>
            <a:off x="1491614" y="5272658"/>
            <a:ext cx="97790" cy="103505"/>
          </a:xfrm>
          <a:custGeom>
            <a:avLst/>
            <a:gdLst/>
            <a:ahLst/>
            <a:cxnLst/>
            <a:rect l="l" t="t" r="r" b="b"/>
            <a:pathLst>
              <a:path w="97790" h="103504">
                <a:moveTo>
                  <a:pt x="0" y="0"/>
                </a:moveTo>
                <a:lnTo>
                  <a:pt x="97790" y="103504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4" name="object 164"/>
          <p:cNvSpPr/>
          <p:nvPr/>
        </p:nvSpPr>
        <p:spPr>
          <a:xfrm>
            <a:off x="1491614" y="5278246"/>
            <a:ext cx="86360" cy="104139"/>
          </a:xfrm>
          <a:custGeom>
            <a:avLst/>
            <a:gdLst/>
            <a:ahLst/>
            <a:cxnLst/>
            <a:rect l="l" t="t" r="r" b="b"/>
            <a:pathLst>
              <a:path w="86359" h="104139">
                <a:moveTo>
                  <a:pt x="86232" y="0"/>
                </a:moveTo>
                <a:lnTo>
                  <a:pt x="0" y="103632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5" name="object 165"/>
          <p:cNvSpPr/>
          <p:nvPr/>
        </p:nvSpPr>
        <p:spPr>
          <a:xfrm>
            <a:off x="3039745" y="5670803"/>
            <a:ext cx="97790" cy="103505"/>
          </a:xfrm>
          <a:custGeom>
            <a:avLst/>
            <a:gdLst/>
            <a:ahLst/>
            <a:cxnLst/>
            <a:rect l="l" t="t" r="r" b="b"/>
            <a:pathLst>
              <a:path w="97789" h="103504">
                <a:moveTo>
                  <a:pt x="0" y="0"/>
                </a:moveTo>
                <a:lnTo>
                  <a:pt x="97790" y="103504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6" name="object 166"/>
          <p:cNvSpPr/>
          <p:nvPr/>
        </p:nvSpPr>
        <p:spPr>
          <a:xfrm>
            <a:off x="3039745" y="5676391"/>
            <a:ext cx="86360" cy="104139"/>
          </a:xfrm>
          <a:custGeom>
            <a:avLst/>
            <a:gdLst/>
            <a:ahLst/>
            <a:cxnLst/>
            <a:rect l="l" t="t" r="r" b="b"/>
            <a:pathLst>
              <a:path w="86360" h="104139">
                <a:moveTo>
                  <a:pt x="86232" y="0"/>
                </a:moveTo>
                <a:lnTo>
                  <a:pt x="0" y="103631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7" name="object 167"/>
          <p:cNvSpPr/>
          <p:nvPr/>
        </p:nvSpPr>
        <p:spPr>
          <a:xfrm>
            <a:off x="2670175" y="5667628"/>
            <a:ext cx="97790" cy="103505"/>
          </a:xfrm>
          <a:custGeom>
            <a:avLst/>
            <a:gdLst/>
            <a:ahLst/>
            <a:cxnLst/>
            <a:rect l="l" t="t" r="r" b="b"/>
            <a:pathLst>
              <a:path w="97789" h="103504">
                <a:moveTo>
                  <a:pt x="0" y="0"/>
                </a:moveTo>
                <a:lnTo>
                  <a:pt x="97789" y="103504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8" name="object 168"/>
          <p:cNvSpPr/>
          <p:nvPr/>
        </p:nvSpPr>
        <p:spPr>
          <a:xfrm>
            <a:off x="2670175" y="5673216"/>
            <a:ext cx="86360" cy="104139"/>
          </a:xfrm>
          <a:custGeom>
            <a:avLst/>
            <a:gdLst/>
            <a:ahLst/>
            <a:cxnLst/>
            <a:rect l="l" t="t" r="r" b="b"/>
            <a:pathLst>
              <a:path w="86360" h="104139">
                <a:moveTo>
                  <a:pt x="86232" y="0"/>
                </a:moveTo>
                <a:lnTo>
                  <a:pt x="0" y="103631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9" name="object 169"/>
          <p:cNvSpPr/>
          <p:nvPr/>
        </p:nvSpPr>
        <p:spPr>
          <a:xfrm>
            <a:off x="2176779" y="5676518"/>
            <a:ext cx="97790" cy="103505"/>
          </a:xfrm>
          <a:custGeom>
            <a:avLst/>
            <a:gdLst/>
            <a:ahLst/>
            <a:cxnLst/>
            <a:rect l="l" t="t" r="r" b="b"/>
            <a:pathLst>
              <a:path w="97789" h="103504">
                <a:moveTo>
                  <a:pt x="0" y="0"/>
                </a:moveTo>
                <a:lnTo>
                  <a:pt x="97789" y="103504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0" name="object 170"/>
          <p:cNvSpPr/>
          <p:nvPr/>
        </p:nvSpPr>
        <p:spPr>
          <a:xfrm>
            <a:off x="2176779" y="5682106"/>
            <a:ext cx="86360" cy="104139"/>
          </a:xfrm>
          <a:custGeom>
            <a:avLst/>
            <a:gdLst/>
            <a:ahLst/>
            <a:cxnLst/>
            <a:rect l="l" t="t" r="r" b="b"/>
            <a:pathLst>
              <a:path w="86360" h="104139">
                <a:moveTo>
                  <a:pt x="86232" y="0"/>
                </a:moveTo>
                <a:lnTo>
                  <a:pt x="0" y="103631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1" name="object 171"/>
          <p:cNvSpPr/>
          <p:nvPr/>
        </p:nvSpPr>
        <p:spPr>
          <a:xfrm>
            <a:off x="1485264" y="5673343"/>
            <a:ext cx="97790" cy="103505"/>
          </a:xfrm>
          <a:custGeom>
            <a:avLst/>
            <a:gdLst/>
            <a:ahLst/>
            <a:cxnLst/>
            <a:rect l="l" t="t" r="r" b="b"/>
            <a:pathLst>
              <a:path w="97790" h="103504">
                <a:moveTo>
                  <a:pt x="0" y="0"/>
                </a:moveTo>
                <a:lnTo>
                  <a:pt x="97790" y="103504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2" name="object 172"/>
          <p:cNvSpPr/>
          <p:nvPr/>
        </p:nvSpPr>
        <p:spPr>
          <a:xfrm>
            <a:off x="1485264" y="5678931"/>
            <a:ext cx="86360" cy="104139"/>
          </a:xfrm>
          <a:custGeom>
            <a:avLst/>
            <a:gdLst/>
            <a:ahLst/>
            <a:cxnLst/>
            <a:rect l="l" t="t" r="r" b="b"/>
            <a:pathLst>
              <a:path w="86359" h="104139">
                <a:moveTo>
                  <a:pt x="86232" y="0"/>
                </a:moveTo>
                <a:lnTo>
                  <a:pt x="0" y="103631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3" name="object 173"/>
          <p:cNvSpPr/>
          <p:nvPr/>
        </p:nvSpPr>
        <p:spPr>
          <a:xfrm>
            <a:off x="3186429" y="6117843"/>
            <a:ext cx="97790" cy="103505"/>
          </a:xfrm>
          <a:custGeom>
            <a:avLst/>
            <a:gdLst/>
            <a:ahLst/>
            <a:cxnLst/>
            <a:rect l="l" t="t" r="r" b="b"/>
            <a:pathLst>
              <a:path w="97789" h="103504">
                <a:moveTo>
                  <a:pt x="0" y="0"/>
                </a:moveTo>
                <a:lnTo>
                  <a:pt x="97790" y="103504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4" name="object 174"/>
          <p:cNvSpPr/>
          <p:nvPr/>
        </p:nvSpPr>
        <p:spPr>
          <a:xfrm>
            <a:off x="3186429" y="6123431"/>
            <a:ext cx="86360" cy="104139"/>
          </a:xfrm>
          <a:custGeom>
            <a:avLst/>
            <a:gdLst/>
            <a:ahLst/>
            <a:cxnLst/>
            <a:rect l="l" t="t" r="r" b="b"/>
            <a:pathLst>
              <a:path w="86360" h="104139">
                <a:moveTo>
                  <a:pt x="86232" y="0"/>
                </a:moveTo>
                <a:lnTo>
                  <a:pt x="0" y="103631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5" name="object 175"/>
          <p:cNvSpPr/>
          <p:nvPr/>
        </p:nvSpPr>
        <p:spPr>
          <a:xfrm>
            <a:off x="2512060" y="6120383"/>
            <a:ext cx="97790" cy="103505"/>
          </a:xfrm>
          <a:custGeom>
            <a:avLst/>
            <a:gdLst/>
            <a:ahLst/>
            <a:cxnLst/>
            <a:rect l="l" t="t" r="r" b="b"/>
            <a:pathLst>
              <a:path w="97789" h="103504">
                <a:moveTo>
                  <a:pt x="0" y="0"/>
                </a:moveTo>
                <a:lnTo>
                  <a:pt x="97789" y="103504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6" name="object 176"/>
          <p:cNvSpPr/>
          <p:nvPr/>
        </p:nvSpPr>
        <p:spPr>
          <a:xfrm>
            <a:off x="2512060" y="6125971"/>
            <a:ext cx="86360" cy="104139"/>
          </a:xfrm>
          <a:custGeom>
            <a:avLst/>
            <a:gdLst/>
            <a:ahLst/>
            <a:cxnLst/>
            <a:rect l="l" t="t" r="r" b="b"/>
            <a:pathLst>
              <a:path w="86360" h="104139">
                <a:moveTo>
                  <a:pt x="86232" y="0"/>
                </a:moveTo>
                <a:lnTo>
                  <a:pt x="0" y="103632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7" name="object 177"/>
          <p:cNvSpPr/>
          <p:nvPr/>
        </p:nvSpPr>
        <p:spPr>
          <a:xfrm>
            <a:off x="2190114" y="6123558"/>
            <a:ext cx="97790" cy="103505"/>
          </a:xfrm>
          <a:custGeom>
            <a:avLst/>
            <a:gdLst/>
            <a:ahLst/>
            <a:cxnLst/>
            <a:rect l="l" t="t" r="r" b="b"/>
            <a:pathLst>
              <a:path w="97789" h="103504">
                <a:moveTo>
                  <a:pt x="0" y="0"/>
                </a:moveTo>
                <a:lnTo>
                  <a:pt x="97790" y="103504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8" name="object 178"/>
          <p:cNvSpPr/>
          <p:nvPr/>
        </p:nvSpPr>
        <p:spPr>
          <a:xfrm>
            <a:off x="2190114" y="6129146"/>
            <a:ext cx="86360" cy="104139"/>
          </a:xfrm>
          <a:custGeom>
            <a:avLst/>
            <a:gdLst/>
            <a:ahLst/>
            <a:cxnLst/>
            <a:rect l="l" t="t" r="r" b="b"/>
            <a:pathLst>
              <a:path w="86360" h="104139">
                <a:moveTo>
                  <a:pt x="86233" y="0"/>
                </a:moveTo>
                <a:lnTo>
                  <a:pt x="0" y="103632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9" name="object 179"/>
          <p:cNvSpPr/>
          <p:nvPr/>
        </p:nvSpPr>
        <p:spPr>
          <a:xfrm>
            <a:off x="1498600" y="6120383"/>
            <a:ext cx="97790" cy="103505"/>
          </a:xfrm>
          <a:custGeom>
            <a:avLst/>
            <a:gdLst/>
            <a:ahLst/>
            <a:cxnLst/>
            <a:rect l="l" t="t" r="r" b="b"/>
            <a:pathLst>
              <a:path w="97790" h="103504">
                <a:moveTo>
                  <a:pt x="0" y="0"/>
                </a:moveTo>
                <a:lnTo>
                  <a:pt x="97790" y="103504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0" name="object 180"/>
          <p:cNvSpPr/>
          <p:nvPr/>
        </p:nvSpPr>
        <p:spPr>
          <a:xfrm>
            <a:off x="1498600" y="6125971"/>
            <a:ext cx="86360" cy="104139"/>
          </a:xfrm>
          <a:custGeom>
            <a:avLst/>
            <a:gdLst/>
            <a:ahLst/>
            <a:cxnLst/>
            <a:rect l="l" t="t" r="r" b="b"/>
            <a:pathLst>
              <a:path w="86359" h="104139">
                <a:moveTo>
                  <a:pt x="86233" y="0"/>
                </a:moveTo>
                <a:lnTo>
                  <a:pt x="0" y="103632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1" name="object 181"/>
          <p:cNvSpPr/>
          <p:nvPr/>
        </p:nvSpPr>
        <p:spPr>
          <a:xfrm>
            <a:off x="3035300" y="6563614"/>
            <a:ext cx="97790" cy="103505"/>
          </a:xfrm>
          <a:custGeom>
            <a:avLst/>
            <a:gdLst/>
            <a:ahLst/>
            <a:cxnLst/>
            <a:rect l="l" t="t" r="r" b="b"/>
            <a:pathLst>
              <a:path w="97789" h="103504">
                <a:moveTo>
                  <a:pt x="0" y="0"/>
                </a:moveTo>
                <a:lnTo>
                  <a:pt x="97789" y="10350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2" name="object 182"/>
          <p:cNvSpPr/>
          <p:nvPr/>
        </p:nvSpPr>
        <p:spPr>
          <a:xfrm>
            <a:off x="3035300" y="6569202"/>
            <a:ext cx="86360" cy="104139"/>
          </a:xfrm>
          <a:custGeom>
            <a:avLst/>
            <a:gdLst/>
            <a:ahLst/>
            <a:cxnLst/>
            <a:rect l="l" t="t" r="r" b="b"/>
            <a:pathLst>
              <a:path w="86360" h="104140">
                <a:moveTo>
                  <a:pt x="86232" y="0"/>
                </a:moveTo>
                <a:lnTo>
                  <a:pt x="0" y="103632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3" name="object 183"/>
          <p:cNvSpPr/>
          <p:nvPr/>
        </p:nvSpPr>
        <p:spPr>
          <a:xfrm>
            <a:off x="2512060" y="6566153"/>
            <a:ext cx="97790" cy="103505"/>
          </a:xfrm>
          <a:custGeom>
            <a:avLst/>
            <a:gdLst/>
            <a:ahLst/>
            <a:cxnLst/>
            <a:rect l="l" t="t" r="r" b="b"/>
            <a:pathLst>
              <a:path w="97789" h="103504">
                <a:moveTo>
                  <a:pt x="0" y="0"/>
                </a:moveTo>
                <a:lnTo>
                  <a:pt x="97789" y="103504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4" name="object 184"/>
          <p:cNvSpPr/>
          <p:nvPr/>
        </p:nvSpPr>
        <p:spPr>
          <a:xfrm>
            <a:off x="2512060" y="6571741"/>
            <a:ext cx="86360" cy="104139"/>
          </a:xfrm>
          <a:custGeom>
            <a:avLst/>
            <a:gdLst/>
            <a:ahLst/>
            <a:cxnLst/>
            <a:rect l="l" t="t" r="r" b="b"/>
            <a:pathLst>
              <a:path w="86360" h="104140">
                <a:moveTo>
                  <a:pt x="86232" y="0"/>
                </a:moveTo>
                <a:lnTo>
                  <a:pt x="0" y="103632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5" name="object 185"/>
          <p:cNvSpPr/>
          <p:nvPr/>
        </p:nvSpPr>
        <p:spPr>
          <a:xfrm>
            <a:off x="2188210" y="6566153"/>
            <a:ext cx="97790" cy="103505"/>
          </a:xfrm>
          <a:custGeom>
            <a:avLst/>
            <a:gdLst/>
            <a:ahLst/>
            <a:cxnLst/>
            <a:rect l="l" t="t" r="r" b="b"/>
            <a:pathLst>
              <a:path w="97789" h="103504">
                <a:moveTo>
                  <a:pt x="0" y="0"/>
                </a:moveTo>
                <a:lnTo>
                  <a:pt x="97789" y="103504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6" name="object 186"/>
          <p:cNvSpPr/>
          <p:nvPr/>
        </p:nvSpPr>
        <p:spPr>
          <a:xfrm>
            <a:off x="2188210" y="6571741"/>
            <a:ext cx="86360" cy="104139"/>
          </a:xfrm>
          <a:custGeom>
            <a:avLst/>
            <a:gdLst/>
            <a:ahLst/>
            <a:cxnLst/>
            <a:rect l="l" t="t" r="r" b="b"/>
            <a:pathLst>
              <a:path w="86360" h="104140">
                <a:moveTo>
                  <a:pt x="86232" y="0"/>
                </a:moveTo>
                <a:lnTo>
                  <a:pt x="0" y="103632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7" name="object 187"/>
          <p:cNvSpPr/>
          <p:nvPr/>
        </p:nvSpPr>
        <p:spPr>
          <a:xfrm>
            <a:off x="1496694" y="6562978"/>
            <a:ext cx="97790" cy="103505"/>
          </a:xfrm>
          <a:custGeom>
            <a:avLst/>
            <a:gdLst/>
            <a:ahLst/>
            <a:cxnLst/>
            <a:rect l="l" t="t" r="r" b="b"/>
            <a:pathLst>
              <a:path w="97790" h="103504">
                <a:moveTo>
                  <a:pt x="0" y="0"/>
                </a:moveTo>
                <a:lnTo>
                  <a:pt x="97790" y="103504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8" name="object 188"/>
          <p:cNvSpPr/>
          <p:nvPr/>
        </p:nvSpPr>
        <p:spPr>
          <a:xfrm>
            <a:off x="1496694" y="6568566"/>
            <a:ext cx="86360" cy="104139"/>
          </a:xfrm>
          <a:custGeom>
            <a:avLst/>
            <a:gdLst/>
            <a:ahLst/>
            <a:cxnLst/>
            <a:rect l="l" t="t" r="r" b="b"/>
            <a:pathLst>
              <a:path w="86359" h="104140">
                <a:moveTo>
                  <a:pt x="86233" y="0"/>
                </a:moveTo>
                <a:lnTo>
                  <a:pt x="0" y="103632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9" name="object 189"/>
          <p:cNvSpPr/>
          <p:nvPr/>
        </p:nvSpPr>
        <p:spPr>
          <a:xfrm>
            <a:off x="3184525" y="6990968"/>
            <a:ext cx="97790" cy="103505"/>
          </a:xfrm>
          <a:custGeom>
            <a:avLst/>
            <a:gdLst/>
            <a:ahLst/>
            <a:cxnLst/>
            <a:rect l="l" t="t" r="r" b="b"/>
            <a:pathLst>
              <a:path w="97789" h="103504">
                <a:moveTo>
                  <a:pt x="0" y="0"/>
                </a:moveTo>
                <a:lnTo>
                  <a:pt x="97789" y="10350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0" name="object 190"/>
          <p:cNvSpPr/>
          <p:nvPr/>
        </p:nvSpPr>
        <p:spPr>
          <a:xfrm>
            <a:off x="3184525" y="6996556"/>
            <a:ext cx="86360" cy="104139"/>
          </a:xfrm>
          <a:custGeom>
            <a:avLst/>
            <a:gdLst/>
            <a:ahLst/>
            <a:cxnLst/>
            <a:rect l="l" t="t" r="r" b="b"/>
            <a:pathLst>
              <a:path w="86360" h="104140">
                <a:moveTo>
                  <a:pt x="86233" y="0"/>
                </a:moveTo>
                <a:lnTo>
                  <a:pt x="0" y="103631"/>
                </a:lnTo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1" name="object 191"/>
          <p:cNvSpPr/>
          <p:nvPr/>
        </p:nvSpPr>
        <p:spPr>
          <a:xfrm>
            <a:off x="2670175" y="6993508"/>
            <a:ext cx="97790" cy="103505"/>
          </a:xfrm>
          <a:custGeom>
            <a:avLst/>
            <a:gdLst/>
            <a:ahLst/>
            <a:cxnLst/>
            <a:rect l="l" t="t" r="r" b="b"/>
            <a:pathLst>
              <a:path w="97789" h="103504">
                <a:moveTo>
                  <a:pt x="0" y="0"/>
                </a:moveTo>
                <a:lnTo>
                  <a:pt x="97789" y="103504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2" name="object 192"/>
          <p:cNvSpPr/>
          <p:nvPr/>
        </p:nvSpPr>
        <p:spPr>
          <a:xfrm>
            <a:off x="2670175" y="6999096"/>
            <a:ext cx="86360" cy="104139"/>
          </a:xfrm>
          <a:custGeom>
            <a:avLst/>
            <a:gdLst/>
            <a:ahLst/>
            <a:cxnLst/>
            <a:rect l="l" t="t" r="r" b="b"/>
            <a:pathLst>
              <a:path w="86360" h="104140">
                <a:moveTo>
                  <a:pt x="86232" y="0"/>
                </a:moveTo>
                <a:lnTo>
                  <a:pt x="0" y="103631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3" name="object 193"/>
          <p:cNvSpPr/>
          <p:nvPr/>
        </p:nvSpPr>
        <p:spPr>
          <a:xfrm>
            <a:off x="2028189" y="6978903"/>
            <a:ext cx="97790" cy="103505"/>
          </a:xfrm>
          <a:custGeom>
            <a:avLst/>
            <a:gdLst/>
            <a:ahLst/>
            <a:cxnLst/>
            <a:rect l="l" t="t" r="r" b="b"/>
            <a:pathLst>
              <a:path w="97789" h="103504">
                <a:moveTo>
                  <a:pt x="0" y="0"/>
                </a:moveTo>
                <a:lnTo>
                  <a:pt x="97790" y="103504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4" name="object 194"/>
          <p:cNvSpPr/>
          <p:nvPr/>
        </p:nvSpPr>
        <p:spPr>
          <a:xfrm>
            <a:off x="2028189" y="6984491"/>
            <a:ext cx="86360" cy="104139"/>
          </a:xfrm>
          <a:custGeom>
            <a:avLst/>
            <a:gdLst/>
            <a:ahLst/>
            <a:cxnLst/>
            <a:rect l="l" t="t" r="r" b="b"/>
            <a:pathLst>
              <a:path w="86360" h="104140">
                <a:moveTo>
                  <a:pt x="86233" y="0"/>
                </a:moveTo>
                <a:lnTo>
                  <a:pt x="0" y="103632"/>
                </a:lnTo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5" name="object 195"/>
          <p:cNvSpPr/>
          <p:nvPr/>
        </p:nvSpPr>
        <p:spPr>
          <a:xfrm>
            <a:off x="1496694" y="6993508"/>
            <a:ext cx="97790" cy="103505"/>
          </a:xfrm>
          <a:custGeom>
            <a:avLst/>
            <a:gdLst/>
            <a:ahLst/>
            <a:cxnLst/>
            <a:rect l="l" t="t" r="r" b="b"/>
            <a:pathLst>
              <a:path w="97790" h="103504">
                <a:moveTo>
                  <a:pt x="0" y="0"/>
                </a:moveTo>
                <a:lnTo>
                  <a:pt x="97790" y="103504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6" name="object 196"/>
          <p:cNvSpPr/>
          <p:nvPr/>
        </p:nvSpPr>
        <p:spPr>
          <a:xfrm>
            <a:off x="1496694" y="6999096"/>
            <a:ext cx="86360" cy="104139"/>
          </a:xfrm>
          <a:custGeom>
            <a:avLst/>
            <a:gdLst/>
            <a:ahLst/>
            <a:cxnLst/>
            <a:rect l="l" t="t" r="r" b="b"/>
            <a:pathLst>
              <a:path w="86359" h="104140">
                <a:moveTo>
                  <a:pt x="86233" y="0"/>
                </a:moveTo>
                <a:lnTo>
                  <a:pt x="0" y="103631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7" name="object 197"/>
          <p:cNvSpPr/>
          <p:nvPr/>
        </p:nvSpPr>
        <p:spPr>
          <a:xfrm>
            <a:off x="3039745" y="7398003"/>
            <a:ext cx="97790" cy="103505"/>
          </a:xfrm>
          <a:custGeom>
            <a:avLst/>
            <a:gdLst/>
            <a:ahLst/>
            <a:cxnLst/>
            <a:rect l="l" t="t" r="r" b="b"/>
            <a:pathLst>
              <a:path w="97789" h="103504">
                <a:moveTo>
                  <a:pt x="0" y="0"/>
                </a:moveTo>
                <a:lnTo>
                  <a:pt x="97790" y="103504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8" name="object 198"/>
          <p:cNvSpPr/>
          <p:nvPr/>
        </p:nvSpPr>
        <p:spPr>
          <a:xfrm>
            <a:off x="3039745" y="7403591"/>
            <a:ext cx="86360" cy="104139"/>
          </a:xfrm>
          <a:custGeom>
            <a:avLst/>
            <a:gdLst/>
            <a:ahLst/>
            <a:cxnLst/>
            <a:rect l="l" t="t" r="r" b="b"/>
            <a:pathLst>
              <a:path w="86360" h="104140">
                <a:moveTo>
                  <a:pt x="86232" y="0"/>
                </a:moveTo>
                <a:lnTo>
                  <a:pt x="0" y="103632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9" name="object 199"/>
          <p:cNvSpPr/>
          <p:nvPr/>
        </p:nvSpPr>
        <p:spPr>
          <a:xfrm>
            <a:off x="2672079" y="7411973"/>
            <a:ext cx="97790" cy="103505"/>
          </a:xfrm>
          <a:custGeom>
            <a:avLst/>
            <a:gdLst/>
            <a:ahLst/>
            <a:cxnLst/>
            <a:rect l="l" t="t" r="r" b="b"/>
            <a:pathLst>
              <a:path w="97789" h="103504">
                <a:moveTo>
                  <a:pt x="0" y="0"/>
                </a:moveTo>
                <a:lnTo>
                  <a:pt x="97789" y="103504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0" name="object 200"/>
          <p:cNvSpPr/>
          <p:nvPr/>
        </p:nvSpPr>
        <p:spPr>
          <a:xfrm>
            <a:off x="2672079" y="7417561"/>
            <a:ext cx="86360" cy="104139"/>
          </a:xfrm>
          <a:custGeom>
            <a:avLst/>
            <a:gdLst/>
            <a:ahLst/>
            <a:cxnLst/>
            <a:rect l="l" t="t" r="r" b="b"/>
            <a:pathLst>
              <a:path w="86360" h="104140">
                <a:moveTo>
                  <a:pt x="86232" y="0"/>
                </a:moveTo>
                <a:lnTo>
                  <a:pt x="0" y="103632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1" name="object 201"/>
          <p:cNvSpPr/>
          <p:nvPr/>
        </p:nvSpPr>
        <p:spPr>
          <a:xfrm>
            <a:off x="2030095" y="7415148"/>
            <a:ext cx="97790" cy="103505"/>
          </a:xfrm>
          <a:custGeom>
            <a:avLst/>
            <a:gdLst/>
            <a:ahLst/>
            <a:cxnLst/>
            <a:rect l="l" t="t" r="r" b="b"/>
            <a:pathLst>
              <a:path w="97789" h="103504">
                <a:moveTo>
                  <a:pt x="0" y="0"/>
                </a:moveTo>
                <a:lnTo>
                  <a:pt x="97790" y="103504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2" name="object 202"/>
          <p:cNvSpPr/>
          <p:nvPr/>
        </p:nvSpPr>
        <p:spPr>
          <a:xfrm>
            <a:off x="2030095" y="7420736"/>
            <a:ext cx="86360" cy="104139"/>
          </a:xfrm>
          <a:custGeom>
            <a:avLst/>
            <a:gdLst/>
            <a:ahLst/>
            <a:cxnLst/>
            <a:rect l="l" t="t" r="r" b="b"/>
            <a:pathLst>
              <a:path w="86360" h="104140">
                <a:moveTo>
                  <a:pt x="86232" y="0"/>
                </a:moveTo>
                <a:lnTo>
                  <a:pt x="0" y="103632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3" name="object 203"/>
          <p:cNvSpPr/>
          <p:nvPr/>
        </p:nvSpPr>
        <p:spPr>
          <a:xfrm>
            <a:off x="1496694" y="7406258"/>
            <a:ext cx="97790" cy="103505"/>
          </a:xfrm>
          <a:custGeom>
            <a:avLst/>
            <a:gdLst/>
            <a:ahLst/>
            <a:cxnLst/>
            <a:rect l="l" t="t" r="r" b="b"/>
            <a:pathLst>
              <a:path w="97790" h="103504">
                <a:moveTo>
                  <a:pt x="0" y="0"/>
                </a:moveTo>
                <a:lnTo>
                  <a:pt x="97790" y="103505"/>
                </a:lnTo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4" name="object 204"/>
          <p:cNvSpPr/>
          <p:nvPr/>
        </p:nvSpPr>
        <p:spPr>
          <a:xfrm>
            <a:off x="1496694" y="7411846"/>
            <a:ext cx="86360" cy="104139"/>
          </a:xfrm>
          <a:custGeom>
            <a:avLst/>
            <a:gdLst/>
            <a:ahLst/>
            <a:cxnLst/>
            <a:rect l="l" t="t" r="r" b="b"/>
            <a:pathLst>
              <a:path w="86359" h="104140">
                <a:moveTo>
                  <a:pt x="86233" y="0"/>
                </a:moveTo>
                <a:lnTo>
                  <a:pt x="0" y="103631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5" name="object 205"/>
          <p:cNvSpPr/>
          <p:nvPr/>
        </p:nvSpPr>
        <p:spPr>
          <a:xfrm>
            <a:off x="3192145" y="7818373"/>
            <a:ext cx="97790" cy="103505"/>
          </a:xfrm>
          <a:custGeom>
            <a:avLst/>
            <a:gdLst/>
            <a:ahLst/>
            <a:cxnLst/>
            <a:rect l="l" t="t" r="r" b="b"/>
            <a:pathLst>
              <a:path w="97789" h="103504">
                <a:moveTo>
                  <a:pt x="0" y="0"/>
                </a:moveTo>
                <a:lnTo>
                  <a:pt x="97790" y="103504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6" name="object 206"/>
          <p:cNvSpPr/>
          <p:nvPr/>
        </p:nvSpPr>
        <p:spPr>
          <a:xfrm>
            <a:off x="3192145" y="7823961"/>
            <a:ext cx="86360" cy="104139"/>
          </a:xfrm>
          <a:custGeom>
            <a:avLst/>
            <a:gdLst/>
            <a:ahLst/>
            <a:cxnLst/>
            <a:rect l="l" t="t" r="r" b="b"/>
            <a:pathLst>
              <a:path w="86360" h="104140">
                <a:moveTo>
                  <a:pt x="86232" y="0"/>
                </a:moveTo>
                <a:lnTo>
                  <a:pt x="0" y="103632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7" name="object 207"/>
          <p:cNvSpPr/>
          <p:nvPr/>
        </p:nvSpPr>
        <p:spPr>
          <a:xfrm>
            <a:off x="2505710" y="7809483"/>
            <a:ext cx="97790" cy="103505"/>
          </a:xfrm>
          <a:custGeom>
            <a:avLst/>
            <a:gdLst/>
            <a:ahLst/>
            <a:cxnLst/>
            <a:rect l="l" t="t" r="r" b="b"/>
            <a:pathLst>
              <a:path w="97789" h="103504">
                <a:moveTo>
                  <a:pt x="0" y="0"/>
                </a:moveTo>
                <a:lnTo>
                  <a:pt x="97789" y="10350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8" name="object 208"/>
          <p:cNvSpPr/>
          <p:nvPr/>
        </p:nvSpPr>
        <p:spPr>
          <a:xfrm>
            <a:off x="2505710" y="7815071"/>
            <a:ext cx="86360" cy="104139"/>
          </a:xfrm>
          <a:custGeom>
            <a:avLst/>
            <a:gdLst/>
            <a:ahLst/>
            <a:cxnLst/>
            <a:rect l="l" t="t" r="r" b="b"/>
            <a:pathLst>
              <a:path w="86360" h="104140">
                <a:moveTo>
                  <a:pt x="86232" y="0"/>
                </a:moveTo>
                <a:lnTo>
                  <a:pt x="0" y="103631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9" name="object 209"/>
          <p:cNvSpPr/>
          <p:nvPr/>
        </p:nvSpPr>
        <p:spPr>
          <a:xfrm>
            <a:off x="2035810" y="7806308"/>
            <a:ext cx="97790" cy="103505"/>
          </a:xfrm>
          <a:custGeom>
            <a:avLst/>
            <a:gdLst/>
            <a:ahLst/>
            <a:cxnLst/>
            <a:rect l="l" t="t" r="r" b="b"/>
            <a:pathLst>
              <a:path w="97789" h="103504">
                <a:moveTo>
                  <a:pt x="0" y="0"/>
                </a:moveTo>
                <a:lnTo>
                  <a:pt x="97789" y="10350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0" name="object 210"/>
          <p:cNvSpPr/>
          <p:nvPr/>
        </p:nvSpPr>
        <p:spPr>
          <a:xfrm>
            <a:off x="2035810" y="7811896"/>
            <a:ext cx="86360" cy="104139"/>
          </a:xfrm>
          <a:custGeom>
            <a:avLst/>
            <a:gdLst/>
            <a:ahLst/>
            <a:cxnLst/>
            <a:rect l="l" t="t" r="r" b="b"/>
            <a:pathLst>
              <a:path w="86360" h="104140">
                <a:moveTo>
                  <a:pt x="86232" y="0"/>
                </a:moveTo>
                <a:lnTo>
                  <a:pt x="0" y="103631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1" name="object 211"/>
          <p:cNvSpPr/>
          <p:nvPr/>
        </p:nvSpPr>
        <p:spPr>
          <a:xfrm>
            <a:off x="1504314" y="7820914"/>
            <a:ext cx="97790" cy="103505"/>
          </a:xfrm>
          <a:custGeom>
            <a:avLst/>
            <a:gdLst/>
            <a:ahLst/>
            <a:cxnLst/>
            <a:rect l="l" t="t" r="r" b="b"/>
            <a:pathLst>
              <a:path w="97790" h="103504">
                <a:moveTo>
                  <a:pt x="0" y="0"/>
                </a:moveTo>
                <a:lnTo>
                  <a:pt x="97790" y="103505"/>
                </a:lnTo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2" name="object 212"/>
          <p:cNvSpPr/>
          <p:nvPr/>
        </p:nvSpPr>
        <p:spPr>
          <a:xfrm>
            <a:off x="1504314" y="7826502"/>
            <a:ext cx="86360" cy="104139"/>
          </a:xfrm>
          <a:custGeom>
            <a:avLst/>
            <a:gdLst/>
            <a:ahLst/>
            <a:cxnLst/>
            <a:rect l="l" t="t" r="r" b="b"/>
            <a:pathLst>
              <a:path w="86359" h="104140">
                <a:moveTo>
                  <a:pt x="86232" y="0"/>
                </a:moveTo>
                <a:lnTo>
                  <a:pt x="0" y="103631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3" name="object 213"/>
          <p:cNvSpPr/>
          <p:nvPr/>
        </p:nvSpPr>
        <p:spPr>
          <a:xfrm>
            <a:off x="3047364" y="8225408"/>
            <a:ext cx="97790" cy="103505"/>
          </a:xfrm>
          <a:custGeom>
            <a:avLst/>
            <a:gdLst/>
            <a:ahLst/>
            <a:cxnLst/>
            <a:rect l="l" t="t" r="r" b="b"/>
            <a:pathLst>
              <a:path w="97789" h="103504">
                <a:moveTo>
                  <a:pt x="0" y="0"/>
                </a:moveTo>
                <a:lnTo>
                  <a:pt x="97790" y="10350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4" name="object 214"/>
          <p:cNvSpPr/>
          <p:nvPr/>
        </p:nvSpPr>
        <p:spPr>
          <a:xfrm>
            <a:off x="3047364" y="8230996"/>
            <a:ext cx="86360" cy="104139"/>
          </a:xfrm>
          <a:custGeom>
            <a:avLst/>
            <a:gdLst/>
            <a:ahLst/>
            <a:cxnLst/>
            <a:rect l="l" t="t" r="r" b="b"/>
            <a:pathLst>
              <a:path w="86360" h="104140">
                <a:moveTo>
                  <a:pt x="86233" y="0"/>
                </a:moveTo>
                <a:lnTo>
                  <a:pt x="0" y="103631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5" name="object 215"/>
          <p:cNvSpPr/>
          <p:nvPr/>
        </p:nvSpPr>
        <p:spPr>
          <a:xfrm>
            <a:off x="2519679" y="8239378"/>
            <a:ext cx="97790" cy="103505"/>
          </a:xfrm>
          <a:custGeom>
            <a:avLst/>
            <a:gdLst/>
            <a:ahLst/>
            <a:cxnLst/>
            <a:rect l="l" t="t" r="r" b="b"/>
            <a:pathLst>
              <a:path w="97789" h="103504">
                <a:moveTo>
                  <a:pt x="0" y="0"/>
                </a:moveTo>
                <a:lnTo>
                  <a:pt x="97789" y="103504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6" name="object 216"/>
          <p:cNvSpPr/>
          <p:nvPr/>
        </p:nvSpPr>
        <p:spPr>
          <a:xfrm>
            <a:off x="2519679" y="8244966"/>
            <a:ext cx="86360" cy="104139"/>
          </a:xfrm>
          <a:custGeom>
            <a:avLst/>
            <a:gdLst/>
            <a:ahLst/>
            <a:cxnLst/>
            <a:rect l="l" t="t" r="r" b="b"/>
            <a:pathLst>
              <a:path w="86360" h="104140">
                <a:moveTo>
                  <a:pt x="86232" y="0"/>
                </a:moveTo>
                <a:lnTo>
                  <a:pt x="0" y="103632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7" name="object 217"/>
          <p:cNvSpPr/>
          <p:nvPr/>
        </p:nvSpPr>
        <p:spPr>
          <a:xfrm>
            <a:off x="2037714" y="8242553"/>
            <a:ext cx="97790" cy="103505"/>
          </a:xfrm>
          <a:custGeom>
            <a:avLst/>
            <a:gdLst/>
            <a:ahLst/>
            <a:cxnLst/>
            <a:rect l="l" t="t" r="r" b="b"/>
            <a:pathLst>
              <a:path w="97789" h="103504">
                <a:moveTo>
                  <a:pt x="0" y="0"/>
                </a:moveTo>
                <a:lnTo>
                  <a:pt x="97790" y="103504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8" name="object 218"/>
          <p:cNvSpPr/>
          <p:nvPr/>
        </p:nvSpPr>
        <p:spPr>
          <a:xfrm>
            <a:off x="2037714" y="8248141"/>
            <a:ext cx="86360" cy="104139"/>
          </a:xfrm>
          <a:custGeom>
            <a:avLst/>
            <a:gdLst/>
            <a:ahLst/>
            <a:cxnLst/>
            <a:rect l="l" t="t" r="r" b="b"/>
            <a:pathLst>
              <a:path w="86360" h="104140">
                <a:moveTo>
                  <a:pt x="86233" y="0"/>
                </a:moveTo>
                <a:lnTo>
                  <a:pt x="0" y="103632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9" name="object 219"/>
          <p:cNvSpPr/>
          <p:nvPr/>
        </p:nvSpPr>
        <p:spPr>
          <a:xfrm>
            <a:off x="1504314" y="8233664"/>
            <a:ext cx="97790" cy="103505"/>
          </a:xfrm>
          <a:custGeom>
            <a:avLst/>
            <a:gdLst/>
            <a:ahLst/>
            <a:cxnLst/>
            <a:rect l="l" t="t" r="r" b="b"/>
            <a:pathLst>
              <a:path w="97790" h="103504">
                <a:moveTo>
                  <a:pt x="0" y="0"/>
                </a:moveTo>
                <a:lnTo>
                  <a:pt x="97790" y="103505"/>
                </a:lnTo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0" name="object 220"/>
          <p:cNvSpPr/>
          <p:nvPr/>
        </p:nvSpPr>
        <p:spPr>
          <a:xfrm>
            <a:off x="1504314" y="8239252"/>
            <a:ext cx="86360" cy="104139"/>
          </a:xfrm>
          <a:custGeom>
            <a:avLst/>
            <a:gdLst/>
            <a:ahLst/>
            <a:cxnLst/>
            <a:rect l="l" t="t" r="r" b="b"/>
            <a:pathLst>
              <a:path w="86359" h="104140">
                <a:moveTo>
                  <a:pt x="86232" y="0"/>
                </a:moveTo>
                <a:lnTo>
                  <a:pt x="0" y="103631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1" name="object 221"/>
          <p:cNvSpPr/>
          <p:nvPr/>
        </p:nvSpPr>
        <p:spPr>
          <a:xfrm>
            <a:off x="4455795" y="9184258"/>
            <a:ext cx="0" cy="296545"/>
          </a:xfrm>
          <a:custGeom>
            <a:avLst/>
            <a:gdLst/>
            <a:ahLst/>
            <a:cxnLst/>
            <a:rect l="l" t="t" r="r" b="b"/>
            <a:pathLst>
              <a:path w="0" h="296545">
                <a:moveTo>
                  <a:pt x="0" y="0"/>
                </a:moveTo>
                <a:lnTo>
                  <a:pt x="0" y="296494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2" name="object 222"/>
          <p:cNvSpPr/>
          <p:nvPr/>
        </p:nvSpPr>
        <p:spPr>
          <a:xfrm>
            <a:off x="4276344" y="8790177"/>
            <a:ext cx="349250" cy="405130"/>
          </a:xfrm>
          <a:custGeom>
            <a:avLst/>
            <a:gdLst/>
            <a:ahLst/>
            <a:cxnLst/>
            <a:rect l="l" t="t" r="r" b="b"/>
            <a:pathLst>
              <a:path w="349250" h="405129">
                <a:moveTo>
                  <a:pt x="126" y="0"/>
                </a:moveTo>
                <a:lnTo>
                  <a:pt x="2283" y="65613"/>
                </a:lnTo>
                <a:lnTo>
                  <a:pt x="8893" y="127863"/>
                </a:lnTo>
                <a:lnTo>
                  <a:pt x="19469" y="185914"/>
                </a:lnTo>
                <a:lnTo>
                  <a:pt x="33653" y="238932"/>
                </a:lnTo>
                <a:lnTo>
                  <a:pt x="51085" y="286083"/>
                </a:lnTo>
                <a:lnTo>
                  <a:pt x="71405" y="326532"/>
                </a:lnTo>
                <a:lnTo>
                  <a:pt x="94253" y="359444"/>
                </a:lnTo>
                <a:lnTo>
                  <a:pt x="146095" y="399324"/>
                </a:lnTo>
                <a:lnTo>
                  <a:pt x="174370" y="404621"/>
                </a:lnTo>
                <a:lnTo>
                  <a:pt x="202646" y="399324"/>
                </a:lnTo>
                <a:lnTo>
                  <a:pt x="254488" y="359444"/>
                </a:lnTo>
                <a:lnTo>
                  <a:pt x="277336" y="326532"/>
                </a:lnTo>
                <a:lnTo>
                  <a:pt x="297656" y="286083"/>
                </a:lnTo>
                <a:lnTo>
                  <a:pt x="315088" y="238932"/>
                </a:lnTo>
                <a:lnTo>
                  <a:pt x="329272" y="185914"/>
                </a:lnTo>
                <a:lnTo>
                  <a:pt x="339848" y="127863"/>
                </a:lnTo>
                <a:lnTo>
                  <a:pt x="343027" y="97931"/>
                </a:lnTo>
                <a:lnTo>
                  <a:pt x="154450" y="97931"/>
                </a:lnTo>
                <a:lnTo>
                  <a:pt x="114751" y="88137"/>
                </a:lnTo>
                <a:lnTo>
                  <a:pt x="75570" y="68551"/>
                </a:lnTo>
                <a:lnTo>
                  <a:pt x="37248" y="39172"/>
                </a:lnTo>
                <a:lnTo>
                  <a:pt x="126" y="0"/>
                </a:lnTo>
                <a:close/>
              </a:path>
              <a:path w="349250" h="405129">
                <a:moveTo>
                  <a:pt x="348741" y="0"/>
                </a:moveTo>
                <a:lnTo>
                  <a:pt x="311583" y="39172"/>
                </a:lnTo>
                <a:lnTo>
                  <a:pt x="273232" y="68551"/>
                </a:lnTo>
                <a:lnTo>
                  <a:pt x="234032" y="88137"/>
                </a:lnTo>
                <a:lnTo>
                  <a:pt x="194324" y="97931"/>
                </a:lnTo>
                <a:lnTo>
                  <a:pt x="343027" y="97931"/>
                </a:lnTo>
                <a:lnTo>
                  <a:pt x="346458" y="65613"/>
                </a:lnTo>
                <a:lnTo>
                  <a:pt x="34874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3" name="object 223"/>
          <p:cNvSpPr/>
          <p:nvPr/>
        </p:nvSpPr>
        <p:spPr>
          <a:xfrm>
            <a:off x="4276344" y="8790177"/>
            <a:ext cx="349250" cy="405130"/>
          </a:xfrm>
          <a:custGeom>
            <a:avLst/>
            <a:gdLst/>
            <a:ahLst/>
            <a:cxnLst/>
            <a:rect l="l" t="t" r="r" b="b"/>
            <a:pathLst>
              <a:path w="349250" h="405129">
                <a:moveTo>
                  <a:pt x="0" y="0"/>
                </a:moveTo>
                <a:lnTo>
                  <a:pt x="2283" y="65613"/>
                </a:lnTo>
                <a:lnTo>
                  <a:pt x="8893" y="127863"/>
                </a:lnTo>
                <a:lnTo>
                  <a:pt x="19469" y="185914"/>
                </a:lnTo>
                <a:lnTo>
                  <a:pt x="33653" y="238932"/>
                </a:lnTo>
                <a:lnTo>
                  <a:pt x="51085" y="286083"/>
                </a:lnTo>
                <a:lnTo>
                  <a:pt x="71405" y="326532"/>
                </a:lnTo>
                <a:lnTo>
                  <a:pt x="94253" y="359444"/>
                </a:lnTo>
                <a:lnTo>
                  <a:pt x="146095" y="399324"/>
                </a:lnTo>
                <a:lnTo>
                  <a:pt x="174370" y="404621"/>
                </a:lnTo>
                <a:lnTo>
                  <a:pt x="202646" y="399324"/>
                </a:lnTo>
                <a:lnTo>
                  <a:pt x="254488" y="359444"/>
                </a:lnTo>
                <a:lnTo>
                  <a:pt x="277336" y="326532"/>
                </a:lnTo>
                <a:lnTo>
                  <a:pt x="297656" y="286083"/>
                </a:lnTo>
                <a:lnTo>
                  <a:pt x="315088" y="238932"/>
                </a:lnTo>
                <a:lnTo>
                  <a:pt x="329272" y="185914"/>
                </a:lnTo>
                <a:lnTo>
                  <a:pt x="339848" y="127863"/>
                </a:lnTo>
                <a:lnTo>
                  <a:pt x="346458" y="65613"/>
                </a:lnTo>
                <a:lnTo>
                  <a:pt x="348741" y="0"/>
                </a:lnTo>
                <a:lnTo>
                  <a:pt x="311583" y="39172"/>
                </a:lnTo>
                <a:lnTo>
                  <a:pt x="273232" y="68551"/>
                </a:lnTo>
                <a:lnTo>
                  <a:pt x="234032" y="88137"/>
                </a:lnTo>
                <a:lnTo>
                  <a:pt x="194324" y="97931"/>
                </a:lnTo>
                <a:lnTo>
                  <a:pt x="154450" y="97931"/>
                </a:lnTo>
                <a:lnTo>
                  <a:pt x="114751" y="88137"/>
                </a:lnTo>
                <a:lnTo>
                  <a:pt x="75570" y="68551"/>
                </a:lnTo>
                <a:lnTo>
                  <a:pt x="37248" y="39172"/>
                </a:lnTo>
                <a:lnTo>
                  <a:pt x="126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4" name="object 224"/>
          <p:cNvSpPr/>
          <p:nvPr/>
        </p:nvSpPr>
        <p:spPr>
          <a:xfrm>
            <a:off x="4453635" y="9152763"/>
            <a:ext cx="71755" cy="48895"/>
          </a:xfrm>
          <a:custGeom>
            <a:avLst/>
            <a:gdLst/>
            <a:ahLst/>
            <a:cxnLst/>
            <a:rect l="l" t="t" r="r" b="b"/>
            <a:pathLst>
              <a:path w="71754" h="48895">
                <a:moveTo>
                  <a:pt x="71754" y="0"/>
                </a:moveTo>
                <a:lnTo>
                  <a:pt x="0" y="4889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5" name="object 225"/>
          <p:cNvSpPr/>
          <p:nvPr/>
        </p:nvSpPr>
        <p:spPr>
          <a:xfrm>
            <a:off x="4376165" y="9152763"/>
            <a:ext cx="71755" cy="48895"/>
          </a:xfrm>
          <a:custGeom>
            <a:avLst/>
            <a:gdLst/>
            <a:ahLst/>
            <a:cxnLst/>
            <a:rect l="l" t="t" r="r" b="b"/>
            <a:pathLst>
              <a:path w="71754" h="48895">
                <a:moveTo>
                  <a:pt x="71755" y="48895"/>
                </a:moveTo>
                <a:lnTo>
                  <a:pt x="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6" name="object 226"/>
          <p:cNvSpPr/>
          <p:nvPr/>
        </p:nvSpPr>
        <p:spPr>
          <a:xfrm>
            <a:off x="4855845" y="9175368"/>
            <a:ext cx="0" cy="296545"/>
          </a:xfrm>
          <a:custGeom>
            <a:avLst/>
            <a:gdLst/>
            <a:ahLst/>
            <a:cxnLst/>
            <a:rect l="l" t="t" r="r" b="b"/>
            <a:pathLst>
              <a:path w="0" h="296545">
                <a:moveTo>
                  <a:pt x="0" y="0"/>
                </a:moveTo>
                <a:lnTo>
                  <a:pt x="0" y="296494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7" name="object 227"/>
          <p:cNvSpPr/>
          <p:nvPr/>
        </p:nvSpPr>
        <p:spPr>
          <a:xfrm>
            <a:off x="4676394" y="8781288"/>
            <a:ext cx="349250" cy="405130"/>
          </a:xfrm>
          <a:custGeom>
            <a:avLst/>
            <a:gdLst/>
            <a:ahLst/>
            <a:cxnLst/>
            <a:rect l="l" t="t" r="r" b="b"/>
            <a:pathLst>
              <a:path w="349250" h="405129">
                <a:moveTo>
                  <a:pt x="126" y="0"/>
                </a:moveTo>
                <a:lnTo>
                  <a:pt x="2283" y="65613"/>
                </a:lnTo>
                <a:lnTo>
                  <a:pt x="8893" y="127863"/>
                </a:lnTo>
                <a:lnTo>
                  <a:pt x="19469" y="185914"/>
                </a:lnTo>
                <a:lnTo>
                  <a:pt x="33653" y="238932"/>
                </a:lnTo>
                <a:lnTo>
                  <a:pt x="51085" y="286083"/>
                </a:lnTo>
                <a:lnTo>
                  <a:pt x="71405" y="326532"/>
                </a:lnTo>
                <a:lnTo>
                  <a:pt x="94253" y="359444"/>
                </a:lnTo>
                <a:lnTo>
                  <a:pt x="146095" y="399324"/>
                </a:lnTo>
                <a:lnTo>
                  <a:pt x="174370" y="404622"/>
                </a:lnTo>
                <a:lnTo>
                  <a:pt x="202646" y="399324"/>
                </a:lnTo>
                <a:lnTo>
                  <a:pt x="254488" y="359444"/>
                </a:lnTo>
                <a:lnTo>
                  <a:pt x="277336" y="326532"/>
                </a:lnTo>
                <a:lnTo>
                  <a:pt x="297656" y="286083"/>
                </a:lnTo>
                <a:lnTo>
                  <a:pt x="315088" y="238932"/>
                </a:lnTo>
                <a:lnTo>
                  <a:pt x="329272" y="185914"/>
                </a:lnTo>
                <a:lnTo>
                  <a:pt x="339848" y="127863"/>
                </a:lnTo>
                <a:lnTo>
                  <a:pt x="343027" y="97931"/>
                </a:lnTo>
                <a:lnTo>
                  <a:pt x="154450" y="97931"/>
                </a:lnTo>
                <a:lnTo>
                  <a:pt x="114751" y="88138"/>
                </a:lnTo>
                <a:lnTo>
                  <a:pt x="75570" y="68551"/>
                </a:lnTo>
                <a:lnTo>
                  <a:pt x="37248" y="39172"/>
                </a:lnTo>
                <a:lnTo>
                  <a:pt x="126" y="0"/>
                </a:lnTo>
                <a:close/>
              </a:path>
              <a:path w="349250" h="405129">
                <a:moveTo>
                  <a:pt x="348741" y="0"/>
                </a:moveTo>
                <a:lnTo>
                  <a:pt x="311583" y="39172"/>
                </a:lnTo>
                <a:lnTo>
                  <a:pt x="273232" y="68551"/>
                </a:lnTo>
                <a:lnTo>
                  <a:pt x="234032" y="88138"/>
                </a:lnTo>
                <a:lnTo>
                  <a:pt x="194324" y="97931"/>
                </a:lnTo>
                <a:lnTo>
                  <a:pt x="343027" y="97931"/>
                </a:lnTo>
                <a:lnTo>
                  <a:pt x="346458" y="65613"/>
                </a:lnTo>
                <a:lnTo>
                  <a:pt x="34874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8" name="object 228"/>
          <p:cNvSpPr/>
          <p:nvPr/>
        </p:nvSpPr>
        <p:spPr>
          <a:xfrm>
            <a:off x="4676394" y="8781288"/>
            <a:ext cx="349250" cy="405130"/>
          </a:xfrm>
          <a:custGeom>
            <a:avLst/>
            <a:gdLst/>
            <a:ahLst/>
            <a:cxnLst/>
            <a:rect l="l" t="t" r="r" b="b"/>
            <a:pathLst>
              <a:path w="349250" h="405129">
                <a:moveTo>
                  <a:pt x="0" y="0"/>
                </a:moveTo>
                <a:lnTo>
                  <a:pt x="2283" y="65613"/>
                </a:lnTo>
                <a:lnTo>
                  <a:pt x="8893" y="127863"/>
                </a:lnTo>
                <a:lnTo>
                  <a:pt x="19469" y="185914"/>
                </a:lnTo>
                <a:lnTo>
                  <a:pt x="33653" y="238932"/>
                </a:lnTo>
                <a:lnTo>
                  <a:pt x="51085" y="286083"/>
                </a:lnTo>
                <a:lnTo>
                  <a:pt x="71405" y="326532"/>
                </a:lnTo>
                <a:lnTo>
                  <a:pt x="94253" y="359444"/>
                </a:lnTo>
                <a:lnTo>
                  <a:pt x="146095" y="399324"/>
                </a:lnTo>
                <a:lnTo>
                  <a:pt x="174370" y="404622"/>
                </a:lnTo>
                <a:lnTo>
                  <a:pt x="202646" y="399324"/>
                </a:lnTo>
                <a:lnTo>
                  <a:pt x="254488" y="359444"/>
                </a:lnTo>
                <a:lnTo>
                  <a:pt x="277336" y="326532"/>
                </a:lnTo>
                <a:lnTo>
                  <a:pt x="297656" y="286083"/>
                </a:lnTo>
                <a:lnTo>
                  <a:pt x="315088" y="238932"/>
                </a:lnTo>
                <a:lnTo>
                  <a:pt x="329272" y="185914"/>
                </a:lnTo>
                <a:lnTo>
                  <a:pt x="339848" y="127863"/>
                </a:lnTo>
                <a:lnTo>
                  <a:pt x="346458" y="65613"/>
                </a:lnTo>
                <a:lnTo>
                  <a:pt x="348741" y="0"/>
                </a:lnTo>
                <a:lnTo>
                  <a:pt x="311583" y="39172"/>
                </a:lnTo>
                <a:lnTo>
                  <a:pt x="273232" y="68551"/>
                </a:lnTo>
                <a:lnTo>
                  <a:pt x="234032" y="88138"/>
                </a:lnTo>
                <a:lnTo>
                  <a:pt x="194324" y="97931"/>
                </a:lnTo>
                <a:lnTo>
                  <a:pt x="154450" y="97931"/>
                </a:lnTo>
                <a:lnTo>
                  <a:pt x="114751" y="88138"/>
                </a:lnTo>
                <a:lnTo>
                  <a:pt x="75570" y="68551"/>
                </a:lnTo>
                <a:lnTo>
                  <a:pt x="37248" y="39172"/>
                </a:lnTo>
                <a:lnTo>
                  <a:pt x="126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9" name="object 229"/>
          <p:cNvSpPr/>
          <p:nvPr/>
        </p:nvSpPr>
        <p:spPr>
          <a:xfrm>
            <a:off x="4853685" y="9143872"/>
            <a:ext cx="71755" cy="48895"/>
          </a:xfrm>
          <a:custGeom>
            <a:avLst/>
            <a:gdLst/>
            <a:ahLst/>
            <a:cxnLst/>
            <a:rect l="l" t="t" r="r" b="b"/>
            <a:pathLst>
              <a:path w="71754" h="48895">
                <a:moveTo>
                  <a:pt x="71754" y="0"/>
                </a:moveTo>
                <a:lnTo>
                  <a:pt x="0" y="4889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0" name="object 230"/>
          <p:cNvSpPr/>
          <p:nvPr/>
        </p:nvSpPr>
        <p:spPr>
          <a:xfrm>
            <a:off x="4776215" y="9143872"/>
            <a:ext cx="71755" cy="48895"/>
          </a:xfrm>
          <a:custGeom>
            <a:avLst/>
            <a:gdLst/>
            <a:ahLst/>
            <a:cxnLst/>
            <a:rect l="l" t="t" r="r" b="b"/>
            <a:pathLst>
              <a:path w="71754" h="48895">
                <a:moveTo>
                  <a:pt x="71755" y="48895"/>
                </a:moveTo>
                <a:lnTo>
                  <a:pt x="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1" name="object 231"/>
          <p:cNvSpPr/>
          <p:nvPr/>
        </p:nvSpPr>
        <p:spPr>
          <a:xfrm>
            <a:off x="5712459" y="9148698"/>
            <a:ext cx="0" cy="296545"/>
          </a:xfrm>
          <a:custGeom>
            <a:avLst/>
            <a:gdLst/>
            <a:ahLst/>
            <a:cxnLst/>
            <a:rect l="l" t="t" r="r" b="b"/>
            <a:pathLst>
              <a:path w="0" h="296545">
                <a:moveTo>
                  <a:pt x="0" y="0"/>
                </a:moveTo>
                <a:lnTo>
                  <a:pt x="0" y="296494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2" name="object 232"/>
          <p:cNvSpPr/>
          <p:nvPr/>
        </p:nvSpPr>
        <p:spPr>
          <a:xfrm>
            <a:off x="5533009" y="8754617"/>
            <a:ext cx="349250" cy="405130"/>
          </a:xfrm>
          <a:custGeom>
            <a:avLst/>
            <a:gdLst/>
            <a:ahLst/>
            <a:cxnLst/>
            <a:rect l="l" t="t" r="r" b="b"/>
            <a:pathLst>
              <a:path w="349250" h="405129">
                <a:moveTo>
                  <a:pt x="126" y="0"/>
                </a:moveTo>
                <a:lnTo>
                  <a:pt x="2283" y="65613"/>
                </a:lnTo>
                <a:lnTo>
                  <a:pt x="8893" y="127863"/>
                </a:lnTo>
                <a:lnTo>
                  <a:pt x="19469" y="185914"/>
                </a:lnTo>
                <a:lnTo>
                  <a:pt x="33653" y="238932"/>
                </a:lnTo>
                <a:lnTo>
                  <a:pt x="51085" y="286083"/>
                </a:lnTo>
                <a:lnTo>
                  <a:pt x="71405" y="326532"/>
                </a:lnTo>
                <a:lnTo>
                  <a:pt x="94253" y="359444"/>
                </a:lnTo>
                <a:lnTo>
                  <a:pt x="146095" y="399324"/>
                </a:lnTo>
                <a:lnTo>
                  <a:pt x="174370" y="404622"/>
                </a:lnTo>
                <a:lnTo>
                  <a:pt x="202646" y="399324"/>
                </a:lnTo>
                <a:lnTo>
                  <a:pt x="254488" y="359444"/>
                </a:lnTo>
                <a:lnTo>
                  <a:pt x="277336" y="326532"/>
                </a:lnTo>
                <a:lnTo>
                  <a:pt x="297656" y="286083"/>
                </a:lnTo>
                <a:lnTo>
                  <a:pt x="315088" y="238932"/>
                </a:lnTo>
                <a:lnTo>
                  <a:pt x="329272" y="185914"/>
                </a:lnTo>
                <a:lnTo>
                  <a:pt x="339848" y="127863"/>
                </a:lnTo>
                <a:lnTo>
                  <a:pt x="343027" y="97931"/>
                </a:lnTo>
                <a:lnTo>
                  <a:pt x="154450" y="97931"/>
                </a:lnTo>
                <a:lnTo>
                  <a:pt x="114751" y="88138"/>
                </a:lnTo>
                <a:lnTo>
                  <a:pt x="75570" y="68551"/>
                </a:lnTo>
                <a:lnTo>
                  <a:pt x="37248" y="39172"/>
                </a:lnTo>
                <a:lnTo>
                  <a:pt x="126" y="0"/>
                </a:lnTo>
                <a:close/>
              </a:path>
              <a:path w="349250" h="405129">
                <a:moveTo>
                  <a:pt x="348741" y="0"/>
                </a:moveTo>
                <a:lnTo>
                  <a:pt x="311583" y="39172"/>
                </a:lnTo>
                <a:lnTo>
                  <a:pt x="273232" y="68551"/>
                </a:lnTo>
                <a:lnTo>
                  <a:pt x="234032" y="88138"/>
                </a:lnTo>
                <a:lnTo>
                  <a:pt x="194324" y="97931"/>
                </a:lnTo>
                <a:lnTo>
                  <a:pt x="343027" y="97931"/>
                </a:lnTo>
                <a:lnTo>
                  <a:pt x="346458" y="65613"/>
                </a:lnTo>
                <a:lnTo>
                  <a:pt x="34874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3" name="object 233"/>
          <p:cNvSpPr/>
          <p:nvPr/>
        </p:nvSpPr>
        <p:spPr>
          <a:xfrm>
            <a:off x="5533009" y="8754617"/>
            <a:ext cx="349250" cy="405130"/>
          </a:xfrm>
          <a:custGeom>
            <a:avLst/>
            <a:gdLst/>
            <a:ahLst/>
            <a:cxnLst/>
            <a:rect l="l" t="t" r="r" b="b"/>
            <a:pathLst>
              <a:path w="349250" h="405129">
                <a:moveTo>
                  <a:pt x="0" y="0"/>
                </a:moveTo>
                <a:lnTo>
                  <a:pt x="2283" y="65613"/>
                </a:lnTo>
                <a:lnTo>
                  <a:pt x="8893" y="127863"/>
                </a:lnTo>
                <a:lnTo>
                  <a:pt x="19469" y="185914"/>
                </a:lnTo>
                <a:lnTo>
                  <a:pt x="33653" y="238932"/>
                </a:lnTo>
                <a:lnTo>
                  <a:pt x="51085" y="286083"/>
                </a:lnTo>
                <a:lnTo>
                  <a:pt x="71405" y="326532"/>
                </a:lnTo>
                <a:lnTo>
                  <a:pt x="94253" y="359444"/>
                </a:lnTo>
                <a:lnTo>
                  <a:pt x="146095" y="399324"/>
                </a:lnTo>
                <a:lnTo>
                  <a:pt x="174370" y="404622"/>
                </a:lnTo>
                <a:lnTo>
                  <a:pt x="202646" y="399324"/>
                </a:lnTo>
                <a:lnTo>
                  <a:pt x="254488" y="359444"/>
                </a:lnTo>
                <a:lnTo>
                  <a:pt x="277336" y="326532"/>
                </a:lnTo>
                <a:lnTo>
                  <a:pt x="297656" y="286083"/>
                </a:lnTo>
                <a:lnTo>
                  <a:pt x="315088" y="238932"/>
                </a:lnTo>
                <a:lnTo>
                  <a:pt x="329272" y="185914"/>
                </a:lnTo>
                <a:lnTo>
                  <a:pt x="339848" y="127863"/>
                </a:lnTo>
                <a:lnTo>
                  <a:pt x="346458" y="65613"/>
                </a:lnTo>
                <a:lnTo>
                  <a:pt x="348741" y="0"/>
                </a:lnTo>
                <a:lnTo>
                  <a:pt x="311583" y="39172"/>
                </a:lnTo>
                <a:lnTo>
                  <a:pt x="273232" y="68551"/>
                </a:lnTo>
                <a:lnTo>
                  <a:pt x="234032" y="88138"/>
                </a:lnTo>
                <a:lnTo>
                  <a:pt x="194324" y="97931"/>
                </a:lnTo>
                <a:lnTo>
                  <a:pt x="154450" y="97931"/>
                </a:lnTo>
                <a:lnTo>
                  <a:pt x="114751" y="88138"/>
                </a:lnTo>
                <a:lnTo>
                  <a:pt x="75570" y="68551"/>
                </a:lnTo>
                <a:lnTo>
                  <a:pt x="37248" y="39172"/>
                </a:lnTo>
                <a:lnTo>
                  <a:pt x="126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4" name="object 234"/>
          <p:cNvSpPr/>
          <p:nvPr/>
        </p:nvSpPr>
        <p:spPr>
          <a:xfrm>
            <a:off x="5710301" y="9117202"/>
            <a:ext cx="71755" cy="48895"/>
          </a:xfrm>
          <a:custGeom>
            <a:avLst/>
            <a:gdLst/>
            <a:ahLst/>
            <a:cxnLst/>
            <a:rect l="l" t="t" r="r" b="b"/>
            <a:pathLst>
              <a:path w="71754" h="48895">
                <a:moveTo>
                  <a:pt x="71754" y="0"/>
                </a:moveTo>
                <a:lnTo>
                  <a:pt x="0" y="48894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5" name="object 235"/>
          <p:cNvSpPr/>
          <p:nvPr/>
        </p:nvSpPr>
        <p:spPr>
          <a:xfrm>
            <a:off x="5632830" y="9117202"/>
            <a:ext cx="71755" cy="48895"/>
          </a:xfrm>
          <a:custGeom>
            <a:avLst/>
            <a:gdLst/>
            <a:ahLst/>
            <a:cxnLst/>
            <a:rect l="l" t="t" r="r" b="b"/>
            <a:pathLst>
              <a:path w="71754" h="48895">
                <a:moveTo>
                  <a:pt x="71755" y="48894"/>
                </a:moveTo>
                <a:lnTo>
                  <a:pt x="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6" name="object 236"/>
          <p:cNvSpPr/>
          <p:nvPr/>
        </p:nvSpPr>
        <p:spPr>
          <a:xfrm>
            <a:off x="4302252" y="9555479"/>
            <a:ext cx="291084" cy="193547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37" name="object 237"/>
          <p:cNvSpPr txBox="1"/>
          <p:nvPr/>
        </p:nvSpPr>
        <p:spPr>
          <a:xfrm>
            <a:off x="4381880" y="9533331"/>
            <a:ext cx="18732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90">
                <a:latin typeface="Cambria Math"/>
                <a:cs typeface="Cambria Math"/>
              </a:rPr>
              <a:t>𝑦</a:t>
            </a:r>
            <a:r>
              <a:rPr dirty="0" baseline="-16666" sz="1500" spc="532">
                <a:latin typeface="Cambria Math"/>
                <a:cs typeface="Cambria Math"/>
              </a:rPr>
              <a:t> </a:t>
            </a:r>
            <a:endParaRPr baseline="-16666" sz="1500">
              <a:latin typeface="Cambria Math"/>
              <a:cs typeface="Cambria Math"/>
            </a:endParaRPr>
          </a:p>
        </p:txBody>
      </p:sp>
      <p:sp>
        <p:nvSpPr>
          <p:cNvPr id="238" name="object 238"/>
          <p:cNvSpPr/>
          <p:nvPr/>
        </p:nvSpPr>
        <p:spPr>
          <a:xfrm>
            <a:off x="4701540" y="9564623"/>
            <a:ext cx="292608" cy="193547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39" name="object 239"/>
          <p:cNvSpPr txBox="1"/>
          <p:nvPr/>
        </p:nvSpPr>
        <p:spPr>
          <a:xfrm>
            <a:off x="4781169" y="9542474"/>
            <a:ext cx="19177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5">
                <a:latin typeface="Cambria Math"/>
                <a:cs typeface="Cambria Math"/>
              </a:rPr>
              <a:t>𝑦</a:t>
            </a:r>
            <a:r>
              <a:rPr dirty="0" baseline="-16666" sz="1500" spc="532">
                <a:latin typeface="Cambria Math"/>
                <a:cs typeface="Cambria Math"/>
              </a:rPr>
              <a:t> </a:t>
            </a:r>
            <a:endParaRPr baseline="-16666" sz="1500">
              <a:latin typeface="Cambria Math"/>
              <a:cs typeface="Cambria Math"/>
            </a:endParaRPr>
          </a:p>
        </p:txBody>
      </p:sp>
      <p:sp>
        <p:nvSpPr>
          <p:cNvPr id="240" name="object 240"/>
          <p:cNvSpPr/>
          <p:nvPr/>
        </p:nvSpPr>
        <p:spPr>
          <a:xfrm>
            <a:off x="5536691" y="9564623"/>
            <a:ext cx="292608" cy="193547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41" name="object 241"/>
          <p:cNvSpPr txBox="1"/>
          <p:nvPr/>
        </p:nvSpPr>
        <p:spPr>
          <a:xfrm>
            <a:off x="5616702" y="9542474"/>
            <a:ext cx="17780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35">
                <a:latin typeface="Cambria Math"/>
                <a:cs typeface="Cambria Math"/>
              </a:rPr>
              <a:t>𝑐</a:t>
            </a:r>
            <a:r>
              <a:rPr dirty="0" baseline="-16666" sz="1500" spc="150">
                <a:latin typeface="Cambria Math"/>
                <a:cs typeface="Cambria Math"/>
              </a:rPr>
              <a:t>𝑜</a:t>
            </a:r>
            <a:endParaRPr baseline="-16666" sz="1500">
              <a:latin typeface="Cambria Math"/>
              <a:cs typeface="Cambria Math"/>
            </a:endParaRPr>
          </a:p>
        </p:txBody>
      </p:sp>
      <p:sp>
        <p:nvSpPr>
          <p:cNvPr id="242" name="object 242"/>
          <p:cNvSpPr/>
          <p:nvPr/>
        </p:nvSpPr>
        <p:spPr>
          <a:xfrm>
            <a:off x="2919983" y="9435083"/>
            <a:ext cx="947928" cy="193547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43" name="object 243"/>
          <p:cNvSpPr txBox="1"/>
          <p:nvPr/>
        </p:nvSpPr>
        <p:spPr>
          <a:xfrm>
            <a:off x="3147186" y="9415983"/>
            <a:ext cx="49847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Fig.</a:t>
            </a:r>
            <a:r>
              <a:rPr dirty="0" sz="1400" spc="-7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10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44" name="object 244"/>
          <p:cNvSpPr/>
          <p:nvPr/>
        </p:nvSpPr>
        <p:spPr>
          <a:xfrm>
            <a:off x="312902" y="304799"/>
            <a:ext cx="6937781" cy="10077729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45" name="object 245"/>
          <p:cNvSpPr txBox="1"/>
          <p:nvPr/>
        </p:nvSpPr>
        <p:spPr>
          <a:xfrm>
            <a:off x="3654425" y="9852228"/>
            <a:ext cx="255270" cy="228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614"/>
              </a:lnSpc>
            </a:pPr>
            <a:fld id="{81D60167-4931-47E6-BA6A-407CBD079E47}" type="slidenum">
              <a:rPr dirty="0" sz="1600" spc="-5">
                <a:latin typeface="Calibri"/>
                <a:cs typeface="Calibri"/>
              </a:rPr>
              <a:t>12</a:t>
            </a:fld>
            <a:endParaRPr sz="1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63372" y="469493"/>
            <a:ext cx="2743835" cy="5105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13599"/>
              </a:lnSpc>
              <a:spcBef>
                <a:spcPts val="95"/>
              </a:spcBef>
            </a:pPr>
            <a:r>
              <a:rPr dirty="0" sz="1400" spc="-5" i="1">
                <a:latin typeface="Lucida Calligraphy"/>
                <a:cs typeface="Lucida Calligraphy"/>
              </a:rPr>
              <a:t>Lecture five: </a:t>
            </a:r>
            <a:r>
              <a:rPr dirty="0" sz="1400" i="1">
                <a:latin typeface="Lucida Calligraphy"/>
                <a:cs typeface="Lucida Calligraphy"/>
              </a:rPr>
              <a:t>Programmable  </a:t>
            </a:r>
            <a:r>
              <a:rPr dirty="0" sz="1400" spc="-5" i="1">
                <a:latin typeface="Lucida Calligraphy"/>
                <a:cs typeface="Lucida Calligraphy"/>
              </a:rPr>
              <a:t>Logic Devices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495675" y="466470"/>
            <a:ext cx="857250" cy="7383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5077967" y="509015"/>
            <a:ext cx="2057399" cy="50901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5243321" y="437488"/>
            <a:ext cx="1727835" cy="5803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69875" marR="5080" indent="-257810">
              <a:lnSpc>
                <a:spcPct val="130000"/>
              </a:lnSpc>
              <a:spcBef>
                <a:spcPts val="100"/>
              </a:spcBef>
            </a:pPr>
            <a:r>
              <a:rPr dirty="0" sz="1400" i="1">
                <a:latin typeface="Lucida Calligraphy"/>
                <a:cs typeface="Lucida Calligraphy"/>
              </a:rPr>
              <a:t>Asst. </a:t>
            </a:r>
            <a:r>
              <a:rPr dirty="0" sz="1400" spc="-5" i="1">
                <a:latin typeface="Lucida Calligraphy"/>
                <a:cs typeface="Lucida Calligraphy"/>
              </a:rPr>
              <a:t>Lec.</a:t>
            </a:r>
            <a:r>
              <a:rPr dirty="0" sz="1400" spc="-55" i="1">
                <a:latin typeface="Lucida Calligraphy"/>
                <a:cs typeface="Lucida Calligraphy"/>
              </a:rPr>
              <a:t> </a:t>
            </a:r>
            <a:r>
              <a:rPr dirty="0" sz="1400" spc="-10" i="1">
                <a:latin typeface="Lucida Calligraphy"/>
                <a:cs typeface="Lucida Calligraphy"/>
              </a:rPr>
              <a:t>Hussien  </a:t>
            </a:r>
            <a:r>
              <a:rPr dirty="0" sz="1400" spc="-5" i="1">
                <a:latin typeface="Lucida Calligraphy"/>
                <a:cs typeface="Lucida Calligraphy"/>
              </a:rPr>
              <a:t>Yossif</a:t>
            </a:r>
            <a:r>
              <a:rPr dirty="0" sz="1400" spc="-25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Radhi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319530" y="4235576"/>
            <a:ext cx="4571177" cy="458025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1130604" y="1287525"/>
            <a:ext cx="5301615" cy="270891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697865" indent="-228600">
              <a:lnSpc>
                <a:spcPct val="100000"/>
              </a:lnSpc>
              <a:spcBef>
                <a:spcPts val="95"/>
              </a:spcBef>
              <a:buFont typeface="Wingdings"/>
              <a:buChar char=""/>
              <a:tabLst>
                <a:tab pos="698500" algn="l"/>
              </a:tabLst>
            </a:pPr>
            <a:r>
              <a:rPr dirty="0" u="heavy" sz="1600" spc="-5" b="1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Programmable Logic</a:t>
            </a:r>
            <a:r>
              <a:rPr dirty="0" u="heavy" sz="1600" spc="-10" b="1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heavy" sz="1600" spc="-5" b="1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Array</a:t>
            </a:r>
            <a:endParaRPr sz="1600">
              <a:latin typeface="Times New Roman"/>
              <a:cs typeface="Times New Roman"/>
            </a:endParaRPr>
          </a:p>
          <a:p>
            <a:pPr algn="just" marL="12700" marR="5080">
              <a:lnSpc>
                <a:spcPct val="138200"/>
              </a:lnSpc>
              <a:spcBef>
                <a:spcPts val="640"/>
              </a:spcBef>
            </a:pPr>
            <a:r>
              <a:rPr dirty="0" sz="1400" spc="-80">
                <a:latin typeface="Arial"/>
                <a:cs typeface="Arial"/>
              </a:rPr>
              <a:t>Programmable </a:t>
            </a:r>
            <a:r>
              <a:rPr dirty="0" sz="1400" spc="-70">
                <a:latin typeface="Arial"/>
                <a:cs typeface="Arial"/>
              </a:rPr>
              <a:t>array </a:t>
            </a:r>
            <a:r>
              <a:rPr dirty="0" sz="1400" spc="-60">
                <a:latin typeface="Arial"/>
                <a:cs typeface="Arial"/>
              </a:rPr>
              <a:t>logic </a:t>
            </a:r>
            <a:r>
              <a:rPr dirty="0" sz="1400" spc="-65">
                <a:latin typeface="Arial"/>
                <a:cs typeface="Arial"/>
              </a:rPr>
              <a:t>(PAL) architecture </a:t>
            </a:r>
            <a:r>
              <a:rPr dirty="0" sz="1400" spc="-80">
                <a:latin typeface="Arial"/>
                <a:cs typeface="Arial"/>
              </a:rPr>
              <a:t>has a programmable </a:t>
            </a:r>
            <a:r>
              <a:rPr dirty="0" sz="1400" spc="-105">
                <a:latin typeface="Arial"/>
                <a:cs typeface="Arial"/>
              </a:rPr>
              <a:t>AND  </a:t>
            </a:r>
            <a:r>
              <a:rPr dirty="0" sz="1400" spc="-65">
                <a:latin typeface="Arial"/>
                <a:cs typeface="Arial"/>
              </a:rPr>
              <a:t>array </a:t>
            </a:r>
            <a:r>
              <a:rPr dirty="0" sz="1400" spc="-60">
                <a:latin typeface="Arial"/>
                <a:cs typeface="Arial"/>
              </a:rPr>
              <a:t>at </a:t>
            </a:r>
            <a:r>
              <a:rPr dirty="0" sz="1400" spc="-70">
                <a:latin typeface="Arial"/>
                <a:cs typeface="Arial"/>
              </a:rPr>
              <a:t>the </a:t>
            </a:r>
            <a:r>
              <a:rPr dirty="0" sz="1400" spc="-65">
                <a:latin typeface="Arial"/>
                <a:cs typeface="Arial"/>
              </a:rPr>
              <a:t>input </a:t>
            </a:r>
            <a:r>
              <a:rPr dirty="0" sz="1400" spc="-80">
                <a:latin typeface="Arial"/>
                <a:cs typeface="Arial"/>
              </a:rPr>
              <a:t>and a </a:t>
            </a:r>
            <a:r>
              <a:rPr dirty="0" sz="1400" spc="-65">
                <a:latin typeface="Arial"/>
                <a:cs typeface="Arial"/>
              </a:rPr>
              <a:t>fixed </a:t>
            </a:r>
            <a:r>
              <a:rPr dirty="0" sz="1400" spc="-105">
                <a:latin typeface="Arial"/>
                <a:cs typeface="Arial"/>
              </a:rPr>
              <a:t>OR </a:t>
            </a:r>
            <a:r>
              <a:rPr dirty="0" sz="1400" spc="-70">
                <a:latin typeface="Arial"/>
                <a:cs typeface="Arial"/>
              </a:rPr>
              <a:t>array </a:t>
            </a:r>
            <a:r>
              <a:rPr dirty="0" sz="1400" spc="-60">
                <a:latin typeface="Arial"/>
                <a:cs typeface="Arial"/>
              </a:rPr>
              <a:t>at </a:t>
            </a:r>
            <a:r>
              <a:rPr dirty="0" sz="1400" spc="-65">
                <a:latin typeface="Arial"/>
                <a:cs typeface="Arial"/>
              </a:rPr>
              <a:t>the </a:t>
            </a:r>
            <a:r>
              <a:rPr dirty="0" sz="1400" spc="-50">
                <a:latin typeface="Arial"/>
                <a:cs typeface="Arial"/>
              </a:rPr>
              <a:t>output. </a:t>
            </a:r>
            <a:r>
              <a:rPr dirty="0" sz="1400" spc="-85">
                <a:latin typeface="Arial"/>
                <a:cs typeface="Arial"/>
              </a:rPr>
              <a:t>The </a:t>
            </a:r>
            <a:r>
              <a:rPr dirty="0" sz="1400" spc="-110">
                <a:latin typeface="Arial"/>
                <a:cs typeface="Arial"/>
              </a:rPr>
              <a:t>OR </a:t>
            </a:r>
            <a:r>
              <a:rPr dirty="0" sz="1400" spc="-65">
                <a:latin typeface="Arial"/>
                <a:cs typeface="Arial"/>
              </a:rPr>
              <a:t>array </a:t>
            </a:r>
            <a:r>
              <a:rPr dirty="0" sz="1400" spc="-55">
                <a:latin typeface="Arial"/>
                <a:cs typeface="Arial"/>
              </a:rPr>
              <a:t>is  </a:t>
            </a:r>
            <a:r>
              <a:rPr dirty="0" sz="1400" spc="-60">
                <a:latin typeface="Arial"/>
                <a:cs typeface="Arial"/>
              </a:rPr>
              <a:t>fixed </a:t>
            </a:r>
            <a:r>
              <a:rPr dirty="0" sz="1400" spc="-80">
                <a:latin typeface="Arial"/>
                <a:cs typeface="Arial"/>
              </a:rPr>
              <a:t>and </a:t>
            </a:r>
            <a:r>
              <a:rPr dirty="0" sz="1400" spc="-70">
                <a:latin typeface="Arial"/>
                <a:cs typeface="Arial"/>
              </a:rPr>
              <a:t>the </a:t>
            </a:r>
            <a:r>
              <a:rPr dirty="0" sz="1400" spc="-105">
                <a:latin typeface="Arial"/>
                <a:cs typeface="Arial"/>
              </a:rPr>
              <a:t>AND </a:t>
            </a:r>
            <a:r>
              <a:rPr dirty="0" sz="1400" spc="-70">
                <a:latin typeface="Arial"/>
                <a:cs typeface="Arial"/>
              </a:rPr>
              <a:t>outputs are equally </a:t>
            </a:r>
            <a:r>
              <a:rPr dirty="0" sz="1400" spc="-65">
                <a:latin typeface="Arial"/>
                <a:cs typeface="Arial"/>
              </a:rPr>
              <a:t>divided </a:t>
            </a:r>
            <a:r>
              <a:rPr dirty="0" sz="1400" spc="-80">
                <a:latin typeface="Arial"/>
                <a:cs typeface="Arial"/>
              </a:rPr>
              <a:t>between </a:t>
            </a:r>
            <a:r>
              <a:rPr dirty="0" sz="1400" spc="-65">
                <a:latin typeface="Arial"/>
                <a:cs typeface="Arial"/>
              </a:rPr>
              <a:t>available </a:t>
            </a:r>
            <a:r>
              <a:rPr dirty="0" sz="1400" spc="-110">
                <a:latin typeface="Arial"/>
                <a:cs typeface="Arial"/>
              </a:rPr>
              <a:t>OR  </a:t>
            </a:r>
            <a:r>
              <a:rPr dirty="0" sz="1400" spc="-50">
                <a:latin typeface="Arial"/>
                <a:cs typeface="Arial"/>
              </a:rPr>
              <a:t>gates. </a:t>
            </a:r>
            <a:r>
              <a:rPr dirty="0" sz="1400" spc="-70">
                <a:latin typeface="Arial"/>
                <a:cs typeface="Arial"/>
              </a:rPr>
              <a:t>Figure </a:t>
            </a:r>
            <a:r>
              <a:rPr dirty="0" sz="1400" spc="-50">
                <a:latin typeface="Arial"/>
                <a:cs typeface="Arial"/>
              </a:rPr>
              <a:t>11 </a:t>
            </a:r>
            <a:r>
              <a:rPr dirty="0" sz="1400" spc="-85">
                <a:latin typeface="Arial"/>
                <a:cs typeface="Arial"/>
              </a:rPr>
              <a:t>shows </a:t>
            </a:r>
            <a:r>
              <a:rPr dirty="0" sz="1400" spc="-70">
                <a:latin typeface="Arial"/>
                <a:cs typeface="Arial"/>
              </a:rPr>
              <a:t>the </a:t>
            </a:r>
            <a:r>
              <a:rPr dirty="0" sz="1400" spc="-60">
                <a:latin typeface="Arial"/>
                <a:cs typeface="Arial"/>
              </a:rPr>
              <a:t>internal </a:t>
            </a:r>
            <a:r>
              <a:rPr dirty="0" sz="1400" spc="-65">
                <a:latin typeface="Arial"/>
                <a:cs typeface="Arial"/>
              </a:rPr>
              <a:t>architecture </a:t>
            </a:r>
            <a:r>
              <a:rPr dirty="0" sz="1400" spc="-60">
                <a:latin typeface="Arial"/>
                <a:cs typeface="Arial"/>
              </a:rPr>
              <a:t>of </a:t>
            </a:r>
            <a:r>
              <a:rPr dirty="0" sz="1400" spc="-80">
                <a:latin typeface="Arial"/>
                <a:cs typeface="Arial"/>
              </a:rPr>
              <a:t>a </a:t>
            </a:r>
            <a:r>
              <a:rPr dirty="0" sz="1400" spc="-90">
                <a:latin typeface="Arial"/>
                <a:cs typeface="Arial"/>
              </a:rPr>
              <a:t>PAL </a:t>
            </a:r>
            <a:r>
              <a:rPr dirty="0" sz="1400" spc="-75">
                <a:latin typeface="Arial"/>
                <a:cs typeface="Arial"/>
              </a:rPr>
              <a:t>device </a:t>
            </a:r>
            <a:r>
              <a:rPr dirty="0" sz="1400" spc="-60">
                <a:latin typeface="Arial"/>
                <a:cs typeface="Arial"/>
              </a:rPr>
              <a:t>that  </a:t>
            </a:r>
            <a:r>
              <a:rPr dirty="0" sz="1400" spc="-80">
                <a:latin typeface="Arial"/>
                <a:cs typeface="Arial"/>
              </a:rPr>
              <a:t>has </a:t>
            </a:r>
            <a:r>
              <a:rPr dirty="0" sz="1400" spc="-65">
                <a:latin typeface="Arial"/>
                <a:cs typeface="Arial"/>
              </a:rPr>
              <a:t>four input </a:t>
            </a:r>
            <a:r>
              <a:rPr dirty="0" sz="1400" spc="-60">
                <a:latin typeface="Arial"/>
                <a:cs typeface="Arial"/>
              </a:rPr>
              <a:t>lines, </a:t>
            </a:r>
            <a:r>
              <a:rPr dirty="0" sz="1400" spc="-80">
                <a:latin typeface="Arial"/>
                <a:cs typeface="Arial"/>
              </a:rPr>
              <a:t>an </a:t>
            </a:r>
            <a:r>
              <a:rPr dirty="0" sz="1400" spc="-65">
                <a:latin typeface="Arial"/>
                <a:cs typeface="Arial"/>
              </a:rPr>
              <a:t>array </a:t>
            </a:r>
            <a:r>
              <a:rPr dirty="0" sz="1400" spc="-60">
                <a:latin typeface="Arial"/>
                <a:cs typeface="Arial"/>
              </a:rPr>
              <a:t>of </a:t>
            </a:r>
            <a:r>
              <a:rPr dirty="0" sz="1400" spc="-65">
                <a:latin typeface="Arial"/>
                <a:cs typeface="Arial"/>
              </a:rPr>
              <a:t>eight </a:t>
            </a:r>
            <a:r>
              <a:rPr dirty="0" sz="1400" spc="-105">
                <a:latin typeface="Arial"/>
                <a:cs typeface="Arial"/>
              </a:rPr>
              <a:t>AND </a:t>
            </a:r>
            <a:r>
              <a:rPr dirty="0" sz="1400" spc="-75">
                <a:latin typeface="Arial"/>
                <a:cs typeface="Arial"/>
              </a:rPr>
              <a:t>gates </a:t>
            </a:r>
            <a:r>
              <a:rPr dirty="0" sz="1400" spc="-60">
                <a:latin typeface="Arial"/>
                <a:cs typeface="Arial"/>
              </a:rPr>
              <a:t>at </a:t>
            </a:r>
            <a:r>
              <a:rPr dirty="0" sz="1400" spc="-65">
                <a:latin typeface="Arial"/>
                <a:cs typeface="Arial"/>
              </a:rPr>
              <a:t>the input </a:t>
            </a:r>
            <a:r>
              <a:rPr dirty="0" sz="1400" spc="-80">
                <a:latin typeface="Arial"/>
                <a:cs typeface="Arial"/>
              </a:rPr>
              <a:t>and two  </a:t>
            </a:r>
            <a:r>
              <a:rPr dirty="0" sz="1400" spc="-105">
                <a:latin typeface="Arial"/>
                <a:cs typeface="Arial"/>
              </a:rPr>
              <a:t>OR </a:t>
            </a:r>
            <a:r>
              <a:rPr dirty="0" sz="1400" spc="-75">
                <a:latin typeface="Arial"/>
                <a:cs typeface="Arial"/>
              </a:rPr>
              <a:t>gates </a:t>
            </a:r>
            <a:r>
              <a:rPr dirty="0" sz="1400" spc="-60">
                <a:latin typeface="Arial"/>
                <a:cs typeface="Arial"/>
              </a:rPr>
              <a:t>at </a:t>
            </a:r>
            <a:r>
              <a:rPr dirty="0" sz="1400" spc="-70">
                <a:latin typeface="Arial"/>
                <a:cs typeface="Arial"/>
              </a:rPr>
              <a:t>the </a:t>
            </a:r>
            <a:r>
              <a:rPr dirty="0" sz="1400" spc="-65">
                <a:latin typeface="Arial"/>
                <a:cs typeface="Arial"/>
              </a:rPr>
              <a:t>output, </a:t>
            </a:r>
            <a:r>
              <a:rPr dirty="0" sz="1400" spc="-70">
                <a:latin typeface="Arial"/>
                <a:cs typeface="Arial"/>
              </a:rPr>
              <a:t>to introduce </a:t>
            </a:r>
            <a:r>
              <a:rPr dirty="0" sz="1400" spc="-75">
                <a:latin typeface="Arial"/>
                <a:cs typeface="Arial"/>
              </a:rPr>
              <a:t>readers </a:t>
            </a:r>
            <a:r>
              <a:rPr dirty="0" sz="1400" spc="-60">
                <a:latin typeface="Arial"/>
                <a:cs typeface="Arial"/>
              </a:rPr>
              <a:t>to </a:t>
            </a:r>
            <a:r>
              <a:rPr dirty="0" sz="1400" spc="-75">
                <a:latin typeface="Arial"/>
                <a:cs typeface="Arial"/>
              </a:rPr>
              <a:t>the arrangement </a:t>
            </a:r>
            <a:r>
              <a:rPr dirty="0" sz="1400" spc="-60">
                <a:latin typeface="Arial"/>
                <a:cs typeface="Arial"/>
              </a:rPr>
              <a:t>of  </a:t>
            </a:r>
            <a:r>
              <a:rPr dirty="0" sz="1400" spc="-70">
                <a:latin typeface="Arial"/>
                <a:cs typeface="Arial"/>
              </a:rPr>
              <a:t>various</a:t>
            </a:r>
            <a:r>
              <a:rPr dirty="0" sz="1400" spc="245">
                <a:latin typeface="Arial"/>
                <a:cs typeface="Arial"/>
              </a:rPr>
              <a:t> </a:t>
            </a:r>
            <a:r>
              <a:rPr dirty="0" sz="1400" spc="-65">
                <a:latin typeface="Arial"/>
                <a:cs typeface="Arial"/>
              </a:rPr>
              <a:t>building </a:t>
            </a:r>
            <a:r>
              <a:rPr dirty="0" sz="1400" spc="-70">
                <a:latin typeface="Arial"/>
                <a:cs typeface="Arial"/>
              </a:rPr>
              <a:t>blocks  </a:t>
            </a:r>
            <a:r>
              <a:rPr dirty="0" sz="1400" spc="-65">
                <a:latin typeface="Arial"/>
                <a:cs typeface="Arial"/>
              </a:rPr>
              <a:t>inside </a:t>
            </a:r>
            <a:r>
              <a:rPr dirty="0" sz="1400" spc="-80">
                <a:latin typeface="Arial"/>
                <a:cs typeface="Arial"/>
              </a:rPr>
              <a:t>a </a:t>
            </a:r>
            <a:r>
              <a:rPr dirty="0" sz="1400" spc="-95">
                <a:latin typeface="Arial"/>
                <a:cs typeface="Arial"/>
              </a:rPr>
              <a:t>PAL </a:t>
            </a:r>
            <a:r>
              <a:rPr dirty="0" sz="1400" spc="-75">
                <a:latin typeface="Arial"/>
                <a:cs typeface="Arial"/>
              </a:rPr>
              <a:t>device </a:t>
            </a:r>
            <a:r>
              <a:rPr dirty="0" sz="1400" spc="-80">
                <a:latin typeface="Arial"/>
                <a:cs typeface="Arial"/>
              </a:rPr>
              <a:t>and </a:t>
            </a:r>
            <a:r>
              <a:rPr dirty="0" sz="1400" spc="-70">
                <a:latin typeface="Arial"/>
                <a:cs typeface="Arial"/>
              </a:rPr>
              <a:t>allow  </a:t>
            </a:r>
            <a:r>
              <a:rPr dirty="0" sz="1400" spc="-80">
                <a:latin typeface="Arial"/>
                <a:cs typeface="Arial"/>
              </a:rPr>
              <a:t>them a  </a:t>
            </a:r>
            <a:r>
              <a:rPr dirty="0" sz="1400" spc="-75">
                <a:latin typeface="Arial"/>
                <a:cs typeface="Arial"/>
              </a:rPr>
              <a:t>comparison </a:t>
            </a:r>
            <a:r>
              <a:rPr dirty="0" sz="1400" spc="-80">
                <a:latin typeface="Arial"/>
                <a:cs typeface="Arial"/>
              </a:rPr>
              <a:t>between </a:t>
            </a:r>
            <a:r>
              <a:rPr dirty="0" sz="1400" spc="-60">
                <a:latin typeface="Arial"/>
                <a:cs typeface="Arial"/>
              </a:rPr>
              <a:t>different </a:t>
            </a:r>
            <a:r>
              <a:rPr dirty="0" sz="1400" spc="-80">
                <a:latin typeface="Arial"/>
                <a:cs typeface="Arial"/>
              </a:rPr>
              <a:t>programmable</a:t>
            </a:r>
            <a:r>
              <a:rPr dirty="0" sz="1400" spc="-105">
                <a:latin typeface="Arial"/>
                <a:cs typeface="Arial"/>
              </a:rPr>
              <a:t> </a:t>
            </a:r>
            <a:r>
              <a:rPr dirty="0" sz="1400" spc="-60">
                <a:latin typeface="Arial"/>
                <a:cs typeface="Arial"/>
              </a:rPr>
              <a:t>logic devices.</a:t>
            </a:r>
            <a:endParaRPr sz="1400">
              <a:latin typeface="Arial"/>
              <a:cs typeface="Arial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2270760" y="8977883"/>
            <a:ext cx="2520695" cy="239268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3269107" y="8949690"/>
            <a:ext cx="53022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Times New Roman"/>
                <a:cs typeface="Times New Roman"/>
              </a:rPr>
              <a:t>Fig.</a:t>
            </a:r>
            <a:r>
              <a:rPr dirty="0" sz="1400" spc="-9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11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312902" y="304799"/>
            <a:ext cx="6937781" cy="1007772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3654425" y="9852228"/>
            <a:ext cx="255270" cy="228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614"/>
              </a:lnSpc>
            </a:pPr>
            <a:fld id="{81D60167-4931-47E6-BA6A-407CBD079E47}" type="slidenum">
              <a:rPr dirty="0" sz="1600" spc="-5">
                <a:latin typeface="Calibri"/>
                <a:cs typeface="Calibri"/>
              </a:rPr>
              <a:t>12</a:t>
            </a:fld>
            <a:endParaRPr sz="1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63372" y="469493"/>
            <a:ext cx="2743835" cy="5105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13599"/>
              </a:lnSpc>
              <a:spcBef>
                <a:spcPts val="95"/>
              </a:spcBef>
            </a:pPr>
            <a:r>
              <a:rPr dirty="0" sz="1400" spc="-5" i="1">
                <a:latin typeface="Lucida Calligraphy"/>
                <a:cs typeface="Lucida Calligraphy"/>
              </a:rPr>
              <a:t>Lecture five: </a:t>
            </a:r>
            <a:r>
              <a:rPr dirty="0" sz="1400" i="1">
                <a:latin typeface="Lucida Calligraphy"/>
                <a:cs typeface="Lucida Calligraphy"/>
              </a:rPr>
              <a:t>Programmable  </a:t>
            </a:r>
            <a:r>
              <a:rPr dirty="0" sz="1400" spc="-5" i="1">
                <a:latin typeface="Lucida Calligraphy"/>
                <a:cs typeface="Lucida Calligraphy"/>
              </a:rPr>
              <a:t>Logic Devices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495675" y="466470"/>
            <a:ext cx="857250" cy="7383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5077967" y="509015"/>
            <a:ext cx="2057399" cy="50901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5243321" y="437488"/>
            <a:ext cx="1727835" cy="5803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69875" marR="5080" indent="-257810">
              <a:lnSpc>
                <a:spcPct val="130000"/>
              </a:lnSpc>
              <a:spcBef>
                <a:spcPts val="100"/>
              </a:spcBef>
            </a:pPr>
            <a:r>
              <a:rPr dirty="0" sz="1400" i="1">
                <a:latin typeface="Lucida Calligraphy"/>
                <a:cs typeface="Lucida Calligraphy"/>
              </a:rPr>
              <a:t>Asst. </a:t>
            </a:r>
            <a:r>
              <a:rPr dirty="0" sz="1400" spc="-5" i="1">
                <a:latin typeface="Lucida Calligraphy"/>
                <a:cs typeface="Lucida Calligraphy"/>
              </a:rPr>
              <a:t>Lec.</a:t>
            </a:r>
            <a:r>
              <a:rPr dirty="0" sz="1400" spc="-55" i="1">
                <a:latin typeface="Lucida Calligraphy"/>
                <a:cs typeface="Lucida Calligraphy"/>
              </a:rPr>
              <a:t> </a:t>
            </a:r>
            <a:r>
              <a:rPr dirty="0" sz="1400" spc="-10" i="1">
                <a:latin typeface="Lucida Calligraphy"/>
                <a:cs typeface="Lucida Calligraphy"/>
              </a:rPr>
              <a:t>Hussien  </a:t>
            </a:r>
            <a:r>
              <a:rPr dirty="0" sz="1400" spc="-5" i="1">
                <a:latin typeface="Lucida Calligraphy"/>
                <a:cs typeface="Lucida Calligraphy"/>
              </a:rPr>
              <a:t>Yossif</a:t>
            </a:r>
            <a:r>
              <a:rPr dirty="0" sz="1400" spc="-25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Radhi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439544" y="2014578"/>
            <a:ext cx="4442206" cy="275516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1130604" y="1250034"/>
            <a:ext cx="5301615" cy="6172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38600"/>
              </a:lnSpc>
              <a:spcBef>
                <a:spcPts val="95"/>
              </a:spcBef>
            </a:pPr>
            <a:r>
              <a:rPr dirty="0" sz="1400" spc="-70">
                <a:latin typeface="Arial"/>
                <a:cs typeface="Arial"/>
              </a:rPr>
              <a:t>Figure </a:t>
            </a:r>
            <a:r>
              <a:rPr dirty="0" sz="1400" spc="-50">
                <a:latin typeface="Arial"/>
                <a:cs typeface="Arial"/>
              </a:rPr>
              <a:t>12 </a:t>
            </a:r>
            <a:r>
              <a:rPr dirty="0" sz="1400" spc="-85">
                <a:latin typeface="Arial"/>
                <a:cs typeface="Arial"/>
              </a:rPr>
              <a:t>shows </a:t>
            </a:r>
            <a:r>
              <a:rPr dirty="0" sz="1400" spc="-70">
                <a:latin typeface="Arial"/>
                <a:cs typeface="Arial"/>
              </a:rPr>
              <a:t>the block </a:t>
            </a:r>
            <a:r>
              <a:rPr dirty="0" sz="1400" spc="-75">
                <a:latin typeface="Arial"/>
                <a:cs typeface="Arial"/>
              </a:rPr>
              <a:t>schematic </a:t>
            </a:r>
            <a:r>
              <a:rPr dirty="0" sz="1400" spc="-70">
                <a:latin typeface="Arial"/>
                <a:cs typeface="Arial"/>
              </a:rPr>
              <a:t>representation </a:t>
            </a:r>
            <a:r>
              <a:rPr dirty="0" sz="1400" spc="-60">
                <a:latin typeface="Arial"/>
                <a:cs typeface="Arial"/>
              </a:rPr>
              <a:t>of </a:t>
            </a:r>
            <a:r>
              <a:rPr dirty="0" sz="1400" spc="-70">
                <a:latin typeface="Arial"/>
                <a:cs typeface="Arial"/>
              </a:rPr>
              <a:t>the generalized  </a:t>
            </a:r>
            <a:r>
              <a:rPr dirty="0" sz="1400" spc="-65">
                <a:latin typeface="Arial"/>
                <a:cs typeface="Arial"/>
              </a:rPr>
              <a:t>architecture </a:t>
            </a:r>
            <a:r>
              <a:rPr dirty="0" sz="1400" spc="-60">
                <a:latin typeface="Arial"/>
                <a:cs typeface="Arial"/>
              </a:rPr>
              <a:t>of </a:t>
            </a:r>
            <a:r>
              <a:rPr dirty="0" sz="1400" spc="-80">
                <a:latin typeface="Arial"/>
                <a:cs typeface="Arial"/>
              </a:rPr>
              <a:t>a </a:t>
            </a:r>
            <a:r>
              <a:rPr dirty="0" sz="1400" spc="-95">
                <a:latin typeface="Arial"/>
                <a:cs typeface="Arial"/>
              </a:rPr>
              <a:t>PAL</a:t>
            </a:r>
            <a:r>
              <a:rPr dirty="0" sz="1400" spc="85">
                <a:latin typeface="Arial"/>
                <a:cs typeface="Arial"/>
              </a:rPr>
              <a:t> </a:t>
            </a:r>
            <a:r>
              <a:rPr dirty="0" sz="1400" spc="-55">
                <a:latin typeface="Arial"/>
                <a:cs typeface="Arial"/>
              </a:rPr>
              <a:t>device.</a:t>
            </a:r>
            <a:endParaRPr sz="1400">
              <a:latin typeface="Arial"/>
              <a:cs typeface="Arial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306067" y="4792979"/>
            <a:ext cx="4686300" cy="272796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1130604" y="4764150"/>
            <a:ext cx="5302250" cy="178244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226695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Times New Roman"/>
                <a:cs typeface="Times New Roman"/>
              </a:rPr>
              <a:t>Fig.</a:t>
            </a:r>
            <a:r>
              <a:rPr dirty="0" sz="1400" spc="-2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12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500">
              <a:latin typeface="Times New Roman"/>
              <a:cs typeface="Times New Roman"/>
            </a:endParaRPr>
          </a:p>
          <a:p>
            <a:pPr algn="just" marL="12700" marR="5080">
              <a:lnSpc>
                <a:spcPct val="138100"/>
              </a:lnSpc>
              <a:spcBef>
                <a:spcPts val="1135"/>
              </a:spcBef>
            </a:pPr>
            <a:r>
              <a:rPr dirty="0" sz="1400" spc="-20">
                <a:latin typeface="Arial"/>
                <a:cs typeface="Arial"/>
              </a:rPr>
              <a:t>Ex.3/ </a:t>
            </a:r>
            <a:r>
              <a:rPr dirty="0" sz="1400" spc="-85">
                <a:latin typeface="Arial"/>
                <a:cs typeface="Arial"/>
              </a:rPr>
              <a:t>The </a:t>
            </a:r>
            <a:r>
              <a:rPr dirty="0" sz="1400" spc="-15">
                <a:latin typeface="Arial"/>
                <a:cs typeface="Arial"/>
              </a:rPr>
              <a:t>T.T. </a:t>
            </a:r>
            <a:r>
              <a:rPr dirty="0" sz="1400" spc="-80">
                <a:latin typeface="Arial"/>
                <a:cs typeface="Arial"/>
              </a:rPr>
              <a:t>below </a:t>
            </a:r>
            <a:r>
              <a:rPr dirty="0" sz="1400" spc="-55">
                <a:latin typeface="Arial"/>
                <a:cs typeface="Arial"/>
              </a:rPr>
              <a:t>is </a:t>
            </a:r>
            <a:r>
              <a:rPr dirty="0" sz="1400" spc="-70">
                <a:latin typeface="Arial"/>
                <a:cs typeface="Arial"/>
              </a:rPr>
              <a:t>the </a:t>
            </a:r>
            <a:r>
              <a:rPr dirty="0" sz="1400" spc="-65">
                <a:latin typeface="Arial"/>
                <a:cs typeface="Arial"/>
              </a:rPr>
              <a:t>function table </a:t>
            </a:r>
            <a:r>
              <a:rPr dirty="0" sz="1400" spc="-60">
                <a:latin typeface="Arial"/>
                <a:cs typeface="Arial"/>
              </a:rPr>
              <a:t>of </a:t>
            </a:r>
            <a:r>
              <a:rPr dirty="0" sz="1400" spc="-80">
                <a:latin typeface="Arial"/>
                <a:cs typeface="Arial"/>
              </a:rPr>
              <a:t>a </a:t>
            </a:r>
            <a:r>
              <a:rPr dirty="0" sz="1400" spc="-60">
                <a:latin typeface="Arial"/>
                <a:cs typeface="Arial"/>
              </a:rPr>
              <a:t>converter. </a:t>
            </a:r>
            <a:r>
              <a:rPr dirty="0" sz="1400" spc="-65">
                <a:latin typeface="Arial"/>
                <a:cs typeface="Arial"/>
              </a:rPr>
              <a:t>Starting with  the </a:t>
            </a:r>
            <a:r>
              <a:rPr dirty="0" sz="1400" spc="-80">
                <a:latin typeface="Arial"/>
                <a:cs typeface="Arial"/>
              </a:rPr>
              <a:t>Boolean </a:t>
            </a:r>
            <a:r>
              <a:rPr dirty="0" sz="1400" spc="-75">
                <a:latin typeface="Arial"/>
                <a:cs typeface="Arial"/>
              </a:rPr>
              <a:t>expressions </a:t>
            </a:r>
            <a:r>
              <a:rPr dirty="0" sz="1400" spc="-60">
                <a:latin typeface="Arial"/>
                <a:cs typeface="Arial"/>
              </a:rPr>
              <a:t>for </a:t>
            </a:r>
            <a:r>
              <a:rPr dirty="0" sz="1400" spc="-70">
                <a:latin typeface="Arial"/>
                <a:cs typeface="Arial"/>
              </a:rPr>
              <a:t>the </a:t>
            </a:r>
            <a:r>
              <a:rPr dirty="0" sz="1400" spc="-60">
                <a:latin typeface="Arial"/>
                <a:cs typeface="Arial"/>
              </a:rPr>
              <a:t>four </a:t>
            </a:r>
            <a:r>
              <a:rPr dirty="0" sz="1400" spc="-70">
                <a:latin typeface="Arial"/>
                <a:cs typeface="Arial"/>
              </a:rPr>
              <a:t>outputs </a:t>
            </a:r>
            <a:r>
              <a:rPr dirty="0" sz="1400" spc="-55">
                <a:latin typeface="Arial"/>
                <a:cs typeface="Arial"/>
              </a:rPr>
              <a:t>(P, </a:t>
            </a:r>
            <a:r>
              <a:rPr dirty="0" sz="1400" spc="-75">
                <a:latin typeface="Arial"/>
                <a:cs typeface="Arial"/>
              </a:rPr>
              <a:t>Q, </a:t>
            </a:r>
            <a:r>
              <a:rPr dirty="0" sz="1400" spc="-70">
                <a:latin typeface="Arial"/>
                <a:cs typeface="Arial"/>
              </a:rPr>
              <a:t>R, </a:t>
            </a:r>
            <a:r>
              <a:rPr dirty="0" sz="1400" spc="-55">
                <a:latin typeface="Arial"/>
                <a:cs typeface="Arial"/>
              </a:rPr>
              <a:t>S), </a:t>
            </a:r>
            <a:r>
              <a:rPr dirty="0" sz="1400" spc="-70">
                <a:latin typeface="Arial"/>
                <a:cs typeface="Arial"/>
              </a:rPr>
              <a:t>minimize   </a:t>
            </a:r>
            <a:r>
              <a:rPr dirty="0" sz="1400" spc="-80">
                <a:latin typeface="Arial"/>
                <a:cs typeface="Arial"/>
              </a:rPr>
              <a:t>them </a:t>
            </a:r>
            <a:r>
              <a:rPr dirty="0" sz="1400" spc="-70">
                <a:latin typeface="Arial"/>
                <a:cs typeface="Arial"/>
              </a:rPr>
              <a:t>using </a:t>
            </a:r>
            <a:r>
              <a:rPr dirty="0" sz="1400" spc="-85">
                <a:latin typeface="Arial"/>
                <a:cs typeface="Arial"/>
              </a:rPr>
              <a:t>Karnaugh </a:t>
            </a:r>
            <a:r>
              <a:rPr dirty="0" sz="1400" spc="-90">
                <a:latin typeface="Arial"/>
                <a:cs typeface="Arial"/>
              </a:rPr>
              <a:t>maps </a:t>
            </a:r>
            <a:r>
              <a:rPr dirty="0" sz="1400" spc="-80">
                <a:latin typeface="Arial"/>
                <a:cs typeface="Arial"/>
              </a:rPr>
              <a:t>and </a:t>
            </a:r>
            <a:r>
              <a:rPr dirty="0" sz="1400" spc="-75">
                <a:latin typeface="Arial"/>
                <a:cs typeface="Arial"/>
              </a:rPr>
              <a:t>then </a:t>
            </a:r>
            <a:r>
              <a:rPr dirty="0" sz="1400" spc="-55">
                <a:latin typeface="Arial"/>
                <a:cs typeface="Arial"/>
              </a:rPr>
              <a:t>hardware-implement </a:t>
            </a:r>
            <a:r>
              <a:rPr dirty="0" sz="1400" spc="-60">
                <a:latin typeface="Arial"/>
                <a:cs typeface="Arial"/>
              </a:rPr>
              <a:t>this </a:t>
            </a:r>
            <a:r>
              <a:rPr dirty="0" sz="1400" spc="-70">
                <a:latin typeface="Arial"/>
                <a:cs typeface="Arial"/>
              </a:rPr>
              <a:t>converter  </a:t>
            </a:r>
            <a:r>
              <a:rPr dirty="0" sz="1400" spc="-65">
                <a:latin typeface="Arial"/>
                <a:cs typeface="Arial"/>
              </a:rPr>
              <a:t>with </a:t>
            </a:r>
            <a:r>
              <a:rPr dirty="0" sz="1400" spc="-80">
                <a:latin typeface="Arial"/>
                <a:cs typeface="Arial"/>
              </a:rPr>
              <a:t>a </a:t>
            </a:r>
            <a:r>
              <a:rPr dirty="0" sz="1400" spc="-65">
                <a:latin typeface="Arial"/>
                <a:cs typeface="Arial"/>
              </a:rPr>
              <a:t>suitable </a:t>
            </a:r>
            <a:r>
              <a:rPr dirty="0" sz="1400" spc="-95">
                <a:latin typeface="Arial"/>
                <a:cs typeface="Arial"/>
              </a:rPr>
              <a:t>PLD </a:t>
            </a:r>
            <a:r>
              <a:rPr dirty="0" sz="1400" spc="-65">
                <a:latin typeface="Arial"/>
                <a:cs typeface="Arial"/>
              </a:rPr>
              <a:t>with </a:t>
            </a:r>
            <a:r>
              <a:rPr dirty="0" sz="1400" spc="-90">
                <a:latin typeface="Arial"/>
                <a:cs typeface="Arial"/>
              </a:rPr>
              <a:t>PAL</a:t>
            </a:r>
            <a:r>
              <a:rPr dirty="0" sz="1400" spc="85">
                <a:latin typeface="Arial"/>
                <a:cs typeface="Arial"/>
              </a:rPr>
              <a:t> </a:t>
            </a:r>
            <a:r>
              <a:rPr dirty="0" sz="1400" spc="-60">
                <a:latin typeface="Arial"/>
                <a:cs typeface="Arial"/>
              </a:rPr>
              <a:t>architecture.</a:t>
            </a:r>
            <a:endParaRPr sz="1400">
              <a:latin typeface="Arial"/>
              <a:cs typeface="Arial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1161591" y="6662369"/>
            <a:ext cx="5194642" cy="302768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312902" y="304799"/>
            <a:ext cx="6937781" cy="1007772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3654425" y="9852228"/>
            <a:ext cx="255270" cy="228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614"/>
              </a:lnSpc>
            </a:pPr>
            <a:fld id="{81D60167-4931-47E6-BA6A-407CBD079E47}" type="slidenum">
              <a:rPr dirty="0" sz="1600" spc="-5">
                <a:latin typeface="Calibri"/>
                <a:cs typeface="Calibri"/>
              </a:rPr>
              <a:t>12</a:t>
            </a:fld>
            <a:endParaRPr sz="1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63372" y="469493"/>
            <a:ext cx="2743835" cy="5105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13599"/>
              </a:lnSpc>
              <a:spcBef>
                <a:spcPts val="95"/>
              </a:spcBef>
            </a:pPr>
            <a:r>
              <a:rPr dirty="0" sz="1400" spc="-5" i="1">
                <a:latin typeface="Lucida Calligraphy"/>
                <a:cs typeface="Lucida Calligraphy"/>
              </a:rPr>
              <a:t>Lecture five: </a:t>
            </a:r>
            <a:r>
              <a:rPr dirty="0" sz="1400" i="1">
                <a:latin typeface="Lucida Calligraphy"/>
                <a:cs typeface="Lucida Calligraphy"/>
              </a:rPr>
              <a:t>Programmable  </a:t>
            </a:r>
            <a:r>
              <a:rPr dirty="0" sz="1400" spc="-5" i="1">
                <a:latin typeface="Lucida Calligraphy"/>
                <a:cs typeface="Lucida Calligraphy"/>
              </a:rPr>
              <a:t>Logic Devices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495675" y="466470"/>
            <a:ext cx="857250" cy="7383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5077967" y="509015"/>
            <a:ext cx="2057399" cy="50901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5243321" y="437488"/>
            <a:ext cx="1727835" cy="5803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69875" marR="5080" indent="-257810">
              <a:lnSpc>
                <a:spcPct val="130000"/>
              </a:lnSpc>
              <a:spcBef>
                <a:spcPts val="100"/>
              </a:spcBef>
            </a:pPr>
            <a:r>
              <a:rPr dirty="0" sz="1400" i="1">
                <a:latin typeface="Lucida Calligraphy"/>
                <a:cs typeface="Lucida Calligraphy"/>
              </a:rPr>
              <a:t>Asst. </a:t>
            </a:r>
            <a:r>
              <a:rPr dirty="0" sz="1400" spc="-5" i="1">
                <a:latin typeface="Lucida Calligraphy"/>
                <a:cs typeface="Lucida Calligraphy"/>
              </a:rPr>
              <a:t>Lec.</a:t>
            </a:r>
            <a:r>
              <a:rPr dirty="0" sz="1400" spc="-55" i="1">
                <a:latin typeface="Lucida Calligraphy"/>
                <a:cs typeface="Lucida Calligraphy"/>
              </a:rPr>
              <a:t> </a:t>
            </a:r>
            <a:r>
              <a:rPr dirty="0" sz="1400" spc="-10" i="1">
                <a:latin typeface="Lucida Calligraphy"/>
                <a:cs typeface="Lucida Calligraphy"/>
              </a:rPr>
              <a:t>Hussien  </a:t>
            </a:r>
            <a:r>
              <a:rPr dirty="0" sz="1400" spc="-5" i="1">
                <a:latin typeface="Lucida Calligraphy"/>
                <a:cs typeface="Lucida Calligraphy"/>
              </a:rPr>
              <a:t>Yossif</a:t>
            </a:r>
            <a:r>
              <a:rPr dirty="0" sz="1400" spc="-25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Radhi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275171" y="1732294"/>
            <a:ext cx="4829488" cy="2176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831180" y="4785845"/>
            <a:ext cx="3208248" cy="112207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1130604" y="1331721"/>
            <a:ext cx="461073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40">
                <a:latin typeface="Arial"/>
                <a:cs typeface="Arial"/>
              </a:rPr>
              <a:t>Sol: </a:t>
            </a:r>
            <a:r>
              <a:rPr dirty="0" sz="1400" spc="-85">
                <a:latin typeface="Arial"/>
                <a:cs typeface="Arial"/>
              </a:rPr>
              <a:t>From </a:t>
            </a:r>
            <a:r>
              <a:rPr dirty="0" sz="1400" spc="-70">
                <a:latin typeface="Arial"/>
                <a:cs typeface="Arial"/>
              </a:rPr>
              <a:t>the </a:t>
            </a:r>
            <a:r>
              <a:rPr dirty="0" sz="1400" spc="-20">
                <a:latin typeface="Arial"/>
                <a:cs typeface="Arial"/>
              </a:rPr>
              <a:t>T.T. </a:t>
            </a:r>
            <a:r>
              <a:rPr dirty="0" sz="1400" spc="-70">
                <a:latin typeface="Arial"/>
                <a:cs typeface="Arial"/>
              </a:rPr>
              <a:t>the expressions </a:t>
            </a:r>
            <a:r>
              <a:rPr dirty="0" sz="1400" spc="-60">
                <a:latin typeface="Arial"/>
                <a:cs typeface="Arial"/>
              </a:rPr>
              <a:t>of </a:t>
            </a:r>
            <a:r>
              <a:rPr dirty="0" sz="1400" spc="-70">
                <a:latin typeface="Arial"/>
                <a:cs typeface="Arial"/>
              </a:rPr>
              <a:t>the outputs </a:t>
            </a:r>
            <a:r>
              <a:rPr dirty="0" sz="1400" spc="-65">
                <a:latin typeface="Arial"/>
                <a:cs typeface="Arial"/>
              </a:rPr>
              <a:t>variables</a:t>
            </a:r>
            <a:r>
              <a:rPr dirty="0" sz="1400" spc="-220">
                <a:latin typeface="Arial"/>
                <a:cs typeface="Arial"/>
              </a:rPr>
              <a:t> </a:t>
            </a:r>
            <a:r>
              <a:rPr dirty="0" sz="1400" spc="-70">
                <a:latin typeface="Arial"/>
                <a:cs typeface="Arial"/>
              </a:rPr>
              <a:t>are</a:t>
            </a:r>
            <a:endParaRPr sz="14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130604" y="4284090"/>
            <a:ext cx="467804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80">
                <a:latin typeface="Arial"/>
                <a:cs typeface="Arial"/>
              </a:rPr>
              <a:t>These </a:t>
            </a:r>
            <a:r>
              <a:rPr dirty="0" sz="1400" spc="-75">
                <a:latin typeface="Arial"/>
                <a:cs typeface="Arial"/>
              </a:rPr>
              <a:t>expressions can </a:t>
            </a:r>
            <a:r>
              <a:rPr dirty="0" sz="1400" spc="-80">
                <a:latin typeface="Arial"/>
                <a:cs typeface="Arial"/>
              </a:rPr>
              <a:t>be </a:t>
            </a:r>
            <a:r>
              <a:rPr dirty="0" sz="1400" spc="-65">
                <a:latin typeface="Arial"/>
                <a:cs typeface="Arial"/>
              </a:rPr>
              <a:t>simplified </a:t>
            </a:r>
            <a:r>
              <a:rPr dirty="0" sz="1400" spc="-75">
                <a:latin typeface="Arial"/>
                <a:cs typeface="Arial"/>
              </a:rPr>
              <a:t>using </a:t>
            </a:r>
            <a:r>
              <a:rPr dirty="0" sz="1400" spc="-30">
                <a:latin typeface="Arial"/>
                <a:cs typeface="Arial"/>
              </a:rPr>
              <a:t>K.M. </a:t>
            </a:r>
            <a:r>
              <a:rPr dirty="0" sz="1400" spc="-65">
                <a:latin typeface="Arial"/>
                <a:cs typeface="Arial"/>
              </a:rPr>
              <a:t>to </a:t>
            </a:r>
            <a:r>
              <a:rPr dirty="0" sz="1400" spc="-80">
                <a:latin typeface="Arial"/>
                <a:cs typeface="Arial"/>
              </a:rPr>
              <a:t>be </a:t>
            </a:r>
            <a:r>
              <a:rPr dirty="0" sz="1400" spc="-65">
                <a:latin typeface="Arial"/>
                <a:cs typeface="Arial"/>
              </a:rPr>
              <a:t>written</a:t>
            </a:r>
            <a:r>
              <a:rPr dirty="0" sz="1400" spc="-50">
                <a:latin typeface="Arial"/>
                <a:cs typeface="Arial"/>
              </a:rPr>
              <a:t> </a:t>
            </a:r>
            <a:r>
              <a:rPr dirty="0" sz="1400" spc="-75">
                <a:latin typeface="Arial"/>
                <a:cs typeface="Arial"/>
              </a:rPr>
              <a:t>as</a:t>
            </a:r>
            <a:endParaRPr sz="14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130604" y="5971412"/>
            <a:ext cx="5301615" cy="308546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80">
                <a:latin typeface="Arial"/>
                <a:cs typeface="Arial"/>
              </a:rPr>
              <a:t>The </a:t>
            </a:r>
            <a:r>
              <a:rPr dirty="0" sz="1400" spc="-95">
                <a:latin typeface="Arial"/>
                <a:cs typeface="Arial"/>
              </a:rPr>
              <a:t>PAL </a:t>
            </a:r>
            <a:r>
              <a:rPr dirty="0" sz="1400" spc="-65">
                <a:latin typeface="Arial"/>
                <a:cs typeface="Arial"/>
              </a:rPr>
              <a:t>logic </a:t>
            </a:r>
            <a:r>
              <a:rPr dirty="0" sz="1400" spc="-35">
                <a:latin typeface="Arial"/>
                <a:cs typeface="Arial"/>
              </a:rPr>
              <a:t>cct. </a:t>
            </a:r>
            <a:r>
              <a:rPr dirty="0" sz="1400" spc="-55">
                <a:latin typeface="Arial"/>
                <a:cs typeface="Arial"/>
              </a:rPr>
              <a:t>is </a:t>
            </a:r>
            <a:r>
              <a:rPr dirty="0" sz="1400" spc="-70">
                <a:latin typeface="Arial"/>
                <a:cs typeface="Arial"/>
              </a:rPr>
              <a:t>given </a:t>
            </a:r>
            <a:r>
              <a:rPr dirty="0" sz="1400" spc="-60">
                <a:latin typeface="Arial"/>
                <a:cs typeface="Arial"/>
              </a:rPr>
              <a:t>in </a:t>
            </a:r>
            <a:r>
              <a:rPr dirty="0" sz="1400" spc="-65">
                <a:latin typeface="Arial"/>
                <a:cs typeface="Arial"/>
              </a:rPr>
              <a:t>figure</a:t>
            </a:r>
            <a:r>
              <a:rPr dirty="0" sz="1400" spc="-25">
                <a:latin typeface="Arial"/>
                <a:cs typeface="Arial"/>
              </a:rPr>
              <a:t> </a:t>
            </a:r>
            <a:r>
              <a:rPr dirty="0" sz="1400" spc="-50">
                <a:latin typeface="Arial"/>
                <a:cs typeface="Arial"/>
              </a:rPr>
              <a:t>13</a:t>
            </a:r>
            <a:endParaRPr sz="1400">
              <a:latin typeface="Arial"/>
              <a:cs typeface="Arial"/>
            </a:endParaRPr>
          </a:p>
          <a:p>
            <a:pPr marL="697865" indent="-228600">
              <a:lnSpc>
                <a:spcPct val="100000"/>
              </a:lnSpc>
              <a:spcBef>
                <a:spcPts val="1285"/>
              </a:spcBef>
              <a:buFont typeface="Wingdings"/>
              <a:buChar char=""/>
              <a:tabLst>
                <a:tab pos="698500" algn="l"/>
              </a:tabLst>
            </a:pPr>
            <a:r>
              <a:rPr dirty="0" u="heavy" sz="1600" spc="-5" b="1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Generic Array</a:t>
            </a:r>
            <a:r>
              <a:rPr dirty="0" u="heavy" sz="1600" b="1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heavy" sz="1600" spc="-5" b="1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Logic</a:t>
            </a:r>
            <a:endParaRPr sz="1600">
              <a:latin typeface="Times New Roman"/>
              <a:cs typeface="Times New Roman"/>
            </a:endParaRPr>
          </a:p>
          <a:p>
            <a:pPr algn="just" marL="12700" marR="5080">
              <a:lnSpc>
                <a:spcPct val="138100"/>
              </a:lnSpc>
              <a:spcBef>
                <a:spcPts val="640"/>
              </a:spcBef>
            </a:pPr>
            <a:r>
              <a:rPr dirty="0" sz="1400" spc="-95">
                <a:latin typeface="Arial"/>
                <a:cs typeface="Arial"/>
              </a:rPr>
              <a:t>A </a:t>
            </a:r>
            <a:r>
              <a:rPr dirty="0" sz="1400" spc="-70">
                <a:latin typeface="Arial"/>
                <a:cs typeface="Arial"/>
              </a:rPr>
              <a:t>generic </a:t>
            </a:r>
            <a:r>
              <a:rPr dirty="0" sz="1400" spc="-65">
                <a:latin typeface="Arial"/>
                <a:cs typeface="Arial"/>
              </a:rPr>
              <a:t>array logic (GAL) </a:t>
            </a:r>
            <a:r>
              <a:rPr dirty="0" sz="1400" spc="-70">
                <a:latin typeface="Arial"/>
                <a:cs typeface="Arial"/>
              </a:rPr>
              <a:t>device </a:t>
            </a:r>
            <a:r>
              <a:rPr dirty="0" sz="1400" spc="-55">
                <a:latin typeface="Arial"/>
                <a:cs typeface="Arial"/>
              </a:rPr>
              <a:t>is </a:t>
            </a:r>
            <a:r>
              <a:rPr dirty="0" sz="1400" spc="-65">
                <a:latin typeface="Arial"/>
                <a:cs typeface="Arial"/>
              </a:rPr>
              <a:t>similar </a:t>
            </a:r>
            <a:r>
              <a:rPr dirty="0" sz="1400" spc="-60">
                <a:latin typeface="Arial"/>
                <a:cs typeface="Arial"/>
              </a:rPr>
              <a:t>to </a:t>
            </a:r>
            <a:r>
              <a:rPr dirty="0" sz="1400" spc="-80">
                <a:latin typeface="Arial"/>
                <a:cs typeface="Arial"/>
              </a:rPr>
              <a:t>a </a:t>
            </a:r>
            <a:r>
              <a:rPr dirty="0" sz="1400" spc="-90">
                <a:latin typeface="Arial"/>
                <a:cs typeface="Arial"/>
              </a:rPr>
              <a:t>PAL </a:t>
            </a:r>
            <a:r>
              <a:rPr dirty="0" sz="1400" spc="-75">
                <a:latin typeface="Arial"/>
                <a:cs typeface="Arial"/>
              </a:rPr>
              <a:t>device </a:t>
            </a:r>
            <a:r>
              <a:rPr dirty="0" sz="1400" spc="-80">
                <a:latin typeface="Arial"/>
                <a:cs typeface="Arial"/>
              </a:rPr>
              <a:t>and </a:t>
            </a:r>
            <a:r>
              <a:rPr dirty="0" sz="1400" spc="-85">
                <a:latin typeface="Arial"/>
                <a:cs typeface="Arial"/>
              </a:rPr>
              <a:t>was  </a:t>
            </a:r>
            <a:r>
              <a:rPr dirty="0" sz="1400" spc="-70">
                <a:latin typeface="Arial"/>
                <a:cs typeface="Arial"/>
              </a:rPr>
              <a:t>invented </a:t>
            </a:r>
            <a:r>
              <a:rPr dirty="0" sz="1400" spc="-75">
                <a:latin typeface="Arial"/>
                <a:cs typeface="Arial"/>
              </a:rPr>
              <a:t>by </a:t>
            </a:r>
            <a:r>
              <a:rPr dirty="0" sz="1400" spc="-65">
                <a:latin typeface="Arial"/>
                <a:cs typeface="Arial"/>
              </a:rPr>
              <a:t>Lattice </a:t>
            </a:r>
            <a:r>
              <a:rPr dirty="0" sz="1400" spc="-70">
                <a:latin typeface="Arial"/>
                <a:cs typeface="Arial"/>
              </a:rPr>
              <a:t>Semiconductor. </a:t>
            </a:r>
            <a:r>
              <a:rPr dirty="0" sz="1400" spc="-40">
                <a:latin typeface="Arial"/>
                <a:cs typeface="Arial"/>
              </a:rPr>
              <a:t>It </a:t>
            </a:r>
            <a:r>
              <a:rPr dirty="0" sz="1400" spc="-60">
                <a:latin typeface="Arial"/>
                <a:cs typeface="Arial"/>
              </a:rPr>
              <a:t>differs </a:t>
            </a:r>
            <a:r>
              <a:rPr dirty="0" sz="1400" spc="-75">
                <a:latin typeface="Arial"/>
                <a:cs typeface="Arial"/>
              </a:rPr>
              <a:t>from </a:t>
            </a:r>
            <a:r>
              <a:rPr dirty="0" sz="1400" spc="-80">
                <a:latin typeface="Arial"/>
                <a:cs typeface="Arial"/>
              </a:rPr>
              <a:t>a </a:t>
            </a:r>
            <a:r>
              <a:rPr dirty="0" sz="1400" spc="-90">
                <a:latin typeface="Arial"/>
                <a:cs typeface="Arial"/>
              </a:rPr>
              <a:t>PAL </a:t>
            </a:r>
            <a:r>
              <a:rPr dirty="0" sz="1400" spc="-75">
                <a:latin typeface="Arial"/>
                <a:cs typeface="Arial"/>
              </a:rPr>
              <a:t>device </a:t>
            </a:r>
            <a:r>
              <a:rPr dirty="0" sz="1400" spc="-60">
                <a:latin typeface="Arial"/>
                <a:cs typeface="Arial"/>
              </a:rPr>
              <a:t>in that  </a:t>
            </a:r>
            <a:r>
              <a:rPr dirty="0" sz="1400" spc="-65">
                <a:latin typeface="Arial"/>
                <a:cs typeface="Arial"/>
              </a:rPr>
              <a:t>the </a:t>
            </a:r>
            <a:r>
              <a:rPr dirty="0" sz="1400" spc="-80">
                <a:latin typeface="Arial"/>
                <a:cs typeface="Arial"/>
              </a:rPr>
              <a:t>programmable </a:t>
            </a:r>
            <a:r>
              <a:rPr dirty="0" sz="1400" spc="-100">
                <a:latin typeface="Arial"/>
                <a:cs typeface="Arial"/>
              </a:rPr>
              <a:t>AND </a:t>
            </a:r>
            <a:r>
              <a:rPr dirty="0" sz="1400" spc="-70">
                <a:latin typeface="Arial"/>
                <a:cs typeface="Arial"/>
              </a:rPr>
              <a:t>array </a:t>
            </a:r>
            <a:r>
              <a:rPr dirty="0" sz="1400" spc="-60">
                <a:latin typeface="Arial"/>
                <a:cs typeface="Arial"/>
              </a:rPr>
              <a:t>of </a:t>
            </a:r>
            <a:r>
              <a:rPr dirty="0" sz="1400" spc="-80">
                <a:latin typeface="Arial"/>
                <a:cs typeface="Arial"/>
              </a:rPr>
              <a:t>a </a:t>
            </a:r>
            <a:r>
              <a:rPr dirty="0" sz="1400" spc="-100">
                <a:latin typeface="Arial"/>
                <a:cs typeface="Arial"/>
              </a:rPr>
              <a:t>GAL </a:t>
            </a:r>
            <a:r>
              <a:rPr dirty="0" sz="1400" spc="-75">
                <a:latin typeface="Arial"/>
                <a:cs typeface="Arial"/>
              </a:rPr>
              <a:t>device </a:t>
            </a:r>
            <a:r>
              <a:rPr dirty="0" sz="1400" spc="-80">
                <a:latin typeface="Arial"/>
                <a:cs typeface="Arial"/>
              </a:rPr>
              <a:t>can be </a:t>
            </a:r>
            <a:r>
              <a:rPr dirty="0" sz="1400" spc="-75">
                <a:latin typeface="Arial"/>
                <a:cs typeface="Arial"/>
              </a:rPr>
              <a:t>erased </a:t>
            </a:r>
            <a:r>
              <a:rPr dirty="0" sz="1400" spc="-80">
                <a:latin typeface="Arial"/>
                <a:cs typeface="Arial"/>
              </a:rPr>
              <a:t>and  </a:t>
            </a:r>
            <a:r>
              <a:rPr dirty="0" sz="1400" spc="-70">
                <a:latin typeface="Arial"/>
                <a:cs typeface="Arial"/>
              </a:rPr>
              <a:t>reprogrammed. Also, </a:t>
            </a:r>
            <a:r>
              <a:rPr dirty="0" sz="1400" spc="-40">
                <a:latin typeface="Arial"/>
                <a:cs typeface="Arial"/>
              </a:rPr>
              <a:t>it </a:t>
            </a:r>
            <a:r>
              <a:rPr dirty="0" sz="1400" spc="-75">
                <a:latin typeface="Arial"/>
                <a:cs typeface="Arial"/>
              </a:rPr>
              <a:t>has </a:t>
            </a:r>
            <a:r>
              <a:rPr dirty="0" sz="1400" spc="-80">
                <a:latin typeface="Arial"/>
                <a:cs typeface="Arial"/>
              </a:rPr>
              <a:t>reprogrammable </a:t>
            </a:r>
            <a:r>
              <a:rPr dirty="0" sz="1400" spc="-70">
                <a:latin typeface="Arial"/>
                <a:cs typeface="Arial"/>
              </a:rPr>
              <a:t>output </a:t>
            </a:r>
            <a:r>
              <a:rPr dirty="0" sz="1400" spc="-45">
                <a:latin typeface="Arial"/>
                <a:cs typeface="Arial"/>
              </a:rPr>
              <a:t>logic. </a:t>
            </a:r>
            <a:r>
              <a:rPr dirty="0" sz="1400" spc="-75">
                <a:latin typeface="Arial"/>
                <a:cs typeface="Arial"/>
              </a:rPr>
              <a:t>This </a:t>
            </a:r>
            <a:r>
              <a:rPr dirty="0" sz="1400" spc="-65">
                <a:latin typeface="Arial"/>
                <a:cs typeface="Arial"/>
              </a:rPr>
              <a:t>feature  </a:t>
            </a:r>
            <a:r>
              <a:rPr dirty="0" sz="1400" spc="-85">
                <a:latin typeface="Arial"/>
                <a:cs typeface="Arial"/>
              </a:rPr>
              <a:t>makes </a:t>
            </a:r>
            <a:r>
              <a:rPr dirty="0" sz="1400" spc="-40">
                <a:latin typeface="Arial"/>
                <a:cs typeface="Arial"/>
              </a:rPr>
              <a:t>it </a:t>
            </a:r>
            <a:r>
              <a:rPr dirty="0" sz="1400" spc="-60">
                <a:latin typeface="Arial"/>
                <a:cs typeface="Arial"/>
              </a:rPr>
              <a:t>particularly attractive at </a:t>
            </a:r>
            <a:r>
              <a:rPr dirty="0" sz="1400" spc="-70">
                <a:latin typeface="Arial"/>
                <a:cs typeface="Arial"/>
              </a:rPr>
              <a:t>the </a:t>
            </a:r>
            <a:r>
              <a:rPr dirty="0" sz="1400" spc="-75">
                <a:latin typeface="Arial"/>
                <a:cs typeface="Arial"/>
              </a:rPr>
              <a:t>device </a:t>
            </a:r>
            <a:r>
              <a:rPr dirty="0" sz="1400" spc="-65">
                <a:latin typeface="Arial"/>
                <a:cs typeface="Arial"/>
              </a:rPr>
              <a:t>prototyping </a:t>
            </a:r>
            <a:r>
              <a:rPr dirty="0" sz="1400" spc="-70">
                <a:latin typeface="Arial"/>
                <a:cs typeface="Arial"/>
              </a:rPr>
              <a:t>stage, </a:t>
            </a:r>
            <a:r>
              <a:rPr dirty="0" sz="1400" spc="-75">
                <a:latin typeface="Arial"/>
                <a:cs typeface="Arial"/>
              </a:rPr>
              <a:t>as </a:t>
            </a:r>
            <a:r>
              <a:rPr dirty="0" sz="1400" spc="-80">
                <a:latin typeface="Arial"/>
                <a:cs typeface="Arial"/>
              </a:rPr>
              <a:t>any  bugs </a:t>
            </a:r>
            <a:r>
              <a:rPr dirty="0" sz="1400" spc="-60">
                <a:latin typeface="Arial"/>
                <a:cs typeface="Arial"/>
              </a:rPr>
              <a:t>in </a:t>
            </a:r>
            <a:r>
              <a:rPr dirty="0" sz="1400" spc="-70">
                <a:latin typeface="Arial"/>
                <a:cs typeface="Arial"/>
              </a:rPr>
              <a:t>the </a:t>
            </a:r>
            <a:r>
              <a:rPr dirty="0" sz="1400" spc="-65">
                <a:latin typeface="Arial"/>
                <a:cs typeface="Arial"/>
              </a:rPr>
              <a:t>logic </a:t>
            </a:r>
            <a:r>
              <a:rPr dirty="0" sz="1400" spc="-80">
                <a:latin typeface="Arial"/>
                <a:cs typeface="Arial"/>
              </a:rPr>
              <a:t>can </a:t>
            </a:r>
            <a:r>
              <a:rPr dirty="0" sz="1400" spc="-85">
                <a:latin typeface="Arial"/>
                <a:cs typeface="Arial"/>
              </a:rPr>
              <a:t>be </a:t>
            </a:r>
            <a:r>
              <a:rPr dirty="0" sz="1400" spc="-70">
                <a:latin typeface="Arial"/>
                <a:cs typeface="Arial"/>
              </a:rPr>
              <a:t>corrected </a:t>
            </a:r>
            <a:r>
              <a:rPr dirty="0" sz="1400" spc="-80">
                <a:latin typeface="Arial"/>
                <a:cs typeface="Arial"/>
              </a:rPr>
              <a:t>by </a:t>
            </a:r>
            <a:r>
              <a:rPr dirty="0" sz="1400" spc="-65">
                <a:latin typeface="Arial"/>
                <a:cs typeface="Arial"/>
              </a:rPr>
              <a:t>reprogramming. </a:t>
            </a:r>
            <a:r>
              <a:rPr dirty="0" sz="1400" spc="-95">
                <a:latin typeface="Arial"/>
                <a:cs typeface="Arial"/>
              </a:rPr>
              <a:t>A </a:t>
            </a:r>
            <a:r>
              <a:rPr dirty="0" sz="1400" spc="-65">
                <a:latin typeface="Arial"/>
                <a:cs typeface="Arial"/>
              </a:rPr>
              <a:t>similar </a:t>
            </a:r>
            <a:r>
              <a:rPr dirty="0" sz="1400" spc="-75">
                <a:latin typeface="Arial"/>
                <a:cs typeface="Arial"/>
              </a:rPr>
              <a:t>device  </a:t>
            </a:r>
            <a:r>
              <a:rPr dirty="0" sz="1400" spc="-65">
                <a:latin typeface="Arial"/>
                <a:cs typeface="Arial"/>
              </a:rPr>
              <a:t>called </a:t>
            </a:r>
            <a:r>
              <a:rPr dirty="0" sz="1400" spc="-95">
                <a:latin typeface="Arial"/>
                <a:cs typeface="Arial"/>
              </a:rPr>
              <a:t>PEEL </a:t>
            </a:r>
            <a:r>
              <a:rPr dirty="0" sz="1400" spc="-75">
                <a:latin typeface="Arial"/>
                <a:cs typeface="Arial"/>
              </a:rPr>
              <a:t>(Programmable </a:t>
            </a:r>
            <a:r>
              <a:rPr dirty="0" sz="1400" spc="-60">
                <a:latin typeface="Arial"/>
                <a:cs typeface="Arial"/>
              </a:rPr>
              <a:t>Electrically </a:t>
            </a:r>
            <a:r>
              <a:rPr dirty="0" sz="1400" spc="-75">
                <a:latin typeface="Arial"/>
                <a:cs typeface="Arial"/>
              </a:rPr>
              <a:t>Erasable </a:t>
            </a:r>
            <a:r>
              <a:rPr dirty="0" sz="1400" spc="-65">
                <a:latin typeface="Arial"/>
                <a:cs typeface="Arial"/>
              </a:rPr>
              <a:t>Logic) </a:t>
            </a:r>
            <a:r>
              <a:rPr dirty="0" sz="1400" spc="-85">
                <a:latin typeface="Arial"/>
                <a:cs typeface="Arial"/>
              </a:rPr>
              <a:t>was </a:t>
            </a:r>
            <a:r>
              <a:rPr dirty="0" sz="1400" spc="-70">
                <a:latin typeface="Arial"/>
                <a:cs typeface="Arial"/>
              </a:rPr>
              <a:t>introduced  </a:t>
            </a:r>
            <a:r>
              <a:rPr dirty="0" sz="1400" spc="-75">
                <a:latin typeface="Arial"/>
                <a:cs typeface="Arial"/>
              </a:rPr>
              <a:t>by </a:t>
            </a:r>
            <a:r>
              <a:rPr dirty="0" sz="1400" spc="-70">
                <a:latin typeface="Arial"/>
                <a:cs typeface="Arial"/>
              </a:rPr>
              <a:t>the </a:t>
            </a:r>
            <a:r>
              <a:rPr dirty="0" sz="1400" spc="-65">
                <a:latin typeface="Arial"/>
                <a:cs typeface="Arial"/>
              </a:rPr>
              <a:t>International </a:t>
            </a:r>
            <a:r>
              <a:rPr dirty="0" sz="1400" spc="-110">
                <a:latin typeface="Arial"/>
                <a:cs typeface="Arial"/>
              </a:rPr>
              <a:t>CMOS</a:t>
            </a:r>
            <a:r>
              <a:rPr dirty="0" sz="1400" spc="-210">
                <a:latin typeface="Arial"/>
                <a:cs typeface="Arial"/>
              </a:rPr>
              <a:t> </a:t>
            </a:r>
            <a:r>
              <a:rPr dirty="0" sz="1400" spc="-65">
                <a:latin typeface="Arial"/>
                <a:cs typeface="Arial"/>
              </a:rPr>
              <a:t>Technology.</a:t>
            </a:r>
            <a:endParaRPr sz="1400">
              <a:latin typeface="Arial"/>
              <a:cs typeface="Arial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312902" y="304799"/>
            <a:ext cx="6937781" cy="1007772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3654425" y="9852228"/>
            <a:ext cx="255270" cy="228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614"/>
              </a:lnSpc>
            </a:pPr>
            <a:fld id="{81D60167-4931-47E6-BA6A-407CBD079E47}" type="slidenum">
              <a:rPr dirty="0" sz="1600" spc="-5">
                <a:latin typeface="Calibri"/>
                <a:cs typeface="Calibri"/>
              </a:rPr>
              <a:t>12</a:t>
            </a:fld>
            <a:endParaRPr sz="1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63372" y="469493"/>
            <a:ext cx="2743835" cy="5105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13599"/>
              </a:lnSpc>
              <a:spcBef>
                <a:spcPts val="95"/>
              </a:spcBef>
            </a:pPr>
            <a:r>
              <a:rPr dirty="0" sz="1400" spc="-5" i="1">
                <a:latin typeface="Lucida Calligraphy"/>
                <a:cs typeface="Lucida Calligraphy"/>
              </a:rPr>
              <a:t>Lecture five: </a:t>
            </a:r>
            <a:r>
              <a:rPr dirty="0" sz="1400" i="1">
                <a:latin typeface="Lucida Calligraphy"/>
                <a:cs typeface="Lucida Calligraphy"/>
              </a:rPr>
              <a:t>Programmable  </a:t>
            </a:r>
            <a:r>
              <a:rPr dirty="0" sz="1400" spc="-5" i="1">
                <a:latin typeface="Lucida Calligraphy"/>
                <a:cs typeface="Lucida Calligraphy"/>
              </a:rPr>
              <a:t>Logic Devices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495675" y="466470"/>
            <a:ext cx="857250" cy="7383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5077967" y="509015"/>
            <a:ext cx="2057399" cy="50901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5243321" y="437488"/>
            <a:ext cx="1727835" cy="5803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69875" marR="5080" indent="-257810">
              <a:lnSpc>
                <a:spcPct val="130000"/>
              </a:lnSpc>
              <a:spcBef>
                <a:spcPts val="100"/>
              </a:spcBef>
            </a:pPr>
            <a:r>
              <a:rPr dirty="0" sz="1400" i="1">
                <a:latin typeface="Lucida Calligraphy"/>
                <a:cs typeface="Lucida Calligraphy"/>
              </a:rPr>
              <a:t>Asst. </a:t>
            </a:r>
            <a:r>
              <a:rPr dirty="0" sz="1400" spc="-5" i="1">
                <a:latin typeface="Lucida Calligraphy"/>
                <a:cs typeface="Lucida Calligraphy"/>
              </a:rPr>
              <a:t>Lec.</a:t>
            </a:r>
            <a:r>
              <a:rPr dirty="0" sz="1400" spc="-55" i="1">
                <a:latin typeface="Lucida Calligraphy"/>
                <a:cs typeface="Lucida Calligraphy"/>
              </a:rPr>
              <a:t> </a:t>
            </a:r>
            <a:r>
              <a:rPr dirty="0" sz="1400" spc="-10" i="1">
                <a:latin typeface="Lucida Calligraphy"/>
                <a:cs typeface="Lucida Calligraphy"/>
              </a:rPr>
              <a:t>Hussien  </a:t>
            </a:r>
            <a:r>
              <a:rPr dirty="0" sz="1400" spc="-5" i="1">
                <a:latin typeface="Lucida Calligraphy"/>
                <a:cs typeface="Lucida Calligraphy"/>
              </a:rPr>
              <a:t>Yossif</a:t>
            </a:r>
            <a:r>
              <a:rPr dirty="0" sz="1400" spc="-25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Radhi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528068" y="1311401"/>
            <a:ext cx="4661843" cy="667052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2941320" y="7910067"/>
            <a:ext cx="1682114" cy="31051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3541903" y="7929752"/>
            <a:ext cx="48514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Times New Roman"/>
                <a:cs typeface="Times New Roman"/>
              </a:rPr>
              <a:t>Fig</a:t>
            </a:r>
            <a:r>
              <a:rPr dirty="0" sz="1400" spc="-8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13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312902" y="304799"/>
            <a:ext cx="6937781" cy="1007772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3654425" y="9852228"/>
            <a:ext cx="255270" cy="228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614"/>
              </a:lnSpc>
            </a:pPr>
            <a:fld id="{81D60167-4931-47E6-BA6A-407CBD079E47}" type="slidenum">
              <a:rPr dirty="0" sz="1600" spc="-5">
                <a:latin typeface="Calibri"/>
                <a:cs typeface="Calibri"/>
              </a:rPr>
              <a:t>12</a:t>
            </a:fld>
            <a:endParaRPr sz="1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63372" y="469493"/>
            <a:ext cx="2743835" cy="5105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13599"/>
              </a:lnSpc>
              <a:spcBef>
                <a:spcPts val="95"/>
              </a:spcBef>
            </a:pPr>
            <a:r>
              <a:rPr dirty="0" sz="1400" spc="-5" i="1">
                <a:latin typeface="Lucida Calligraphy"/>
                <a:cs typeface="Lucida Calligraphy"/>
              </a:rPr>
              <a:t>Lecture five: </a:t>
            </a:r>
            <a:r>
              <a:rPr dirty="0" sz="1400" i="1">
                <a:latin typeface="Lucida Calligraphy"/>
                <a:cs typeface="Lucida Calligraphy"/>
              </a:rPr>
              <a:t>Programmable  </a:t>
            </a:r>
            <a:r>
              <a:rPr dirty="0" sz="1400" spc="-5" i="1">
                <a:latin typeface="Lucida Calligraphy"/>
                <a:cs typeface="Lucida Calligraphy"/>
              </a:rPr>
              <a:t>Logic Devices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495675" y="466470"/>
            <a:ext cx="857250" cy="7383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5077967" y="509015"/>
            <a:ext cx="2057399" cy="50901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5243321" y="437488"/>
            <a:ext cx="1727835" cy="5803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69875" marR="5080" indent="-257810">
              <a:lnSpc>
                <a:spcPct val="130000"/>
              </a:lnSpc>
              <a:spcBef>
                <a:spcPts val="100"/>
              </a:spcBef>
            </a:pPr>
            <a:r>
              <a:rPr dirty="0" sz="1400" i="1">
                <a:latin typeface="Lucida Calligraphy"/>
                <a:cs typeface="Lucida Calligraphy"/>
              </a:rPr>
              <a:t>Asst. </a:t>
            </a:r>
            <a:r>
              <a:rPr dirty="0" sz="1400" spc="-5" i="1">
                <a:latin typeface="Lucida Calligraphy"/>
                <a:cs typeface="Lucida Calligraphy"/>
              </a:rPr>
              <a:t>Lec.</a:t>
            </a:r>
            <a:r>
              <a:rPr dirty="0" sz="1400" spc="-55" i="1">
                <a:latin typeface="Lucida Calligraphy"/>
                <a:cs typeface="Lucida Calligraphy"/>
              </a:rPr>
              <a:t> </a:t>
            </a:r>
            <a:r>
              <a:rPr dirty="0" sz="1400" spc="-10" i="1">
                <a:latin typeface="Lucida Calligraphy"/>
                <a:cs typeface="Lucida Calligraphy"/>
              </a:rPr>
              <a:t>Hussien  </a:t>
            </a:r>
            <a:r>
              <a:rPr dirty="0" sz="1400" spc="-5" i="1">
                <a:latin typeface="Lucida Calligraphy"/>
                <a:cs typeface="Lucida Calligraphy"/>
              </a:rPr>
              <a:t>Yossif</a:t>
            </a:r>
            <a:r>
              <a:rPr dirty="0" sz="1400" spc="-25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Radhi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30604" y="1331721"/>
            <a:ext cx="529717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75">
                <a:latin typeface="Arial"/>
                <a:cs typeface="Arial"/>
              </a:rPr>
              <a:t>There are </a:t>
            </a:r>
            <a:r>
              <a:rPr dirty="0" sz="1400" spc="-85">
                <a:latin typeface="Arial"/>
                <a:cs typeface="Arial"/>
              </a:rPr>
              <a:t>many </a:t>
            </a:r>
            <a:r>
              <a:rPr dirty="0" sz="1400" spc="-75">
                <a:latin typeface="Arial"/>
                <a:cs typeface="Arial"/>
              </a:rPr>
              <a:t>types </a:t>
            </a:r>
            <a:r>
              <a:rPr dirty="0" sz="1400" spc="-60">
                <a:latin typeface="Arial"/>
                <a:cs typeface="Arial"/>
              </a:rPr>
              <a:t>of </a:t>
            </a:r>
            <a:r>
              <a:rPr dirty="0" sz="1400" spc="-80">
                <a:latin typeface="Arial"/>
                <a:cs typeface="Arial"/>
              </a:rPr>
              <a:t>programmable </a:t>
            </a:r>
            <a:r>
              <a:rPr dirty="0" sz="1400" spc="-60">
                <a:latin typeface="Arial"/>
                <a:cs typeface="Arial"/>
              </a:rPr>
              <a:t>logic </a:t>
            </a:r>
            <a:r>
              <a:rPr dirty="0" sz="1400" spc="-70">
                <a:latin typeface="Arial"/>
                <a:cs typeface="Arial"/>
              </a:rPr>
              <a:t>device,</a:t>
            </a:r>
            <a:r>
              <a:rPr dirty="0" sz="1400" spc="-110">
                <a:latin typeface="Arial"/>
                <a:cs typeface="Arial"/>
              </a:rPr>
              <a:t> </a:t>
            </a:r>
            <a:r>
              <a:rPr dirty="0" sz="1400" spc="-70">
                <a:latin typeface="Arial"/>
                <a:cs typeface="Arial"/>
              </a:rPr>
              <a:t>distinguishable</a:t>
            </a:r>
            <a:endParaRPr sz="14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240559" y="1627377"/>
            <a:ext cx="119126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545465" algn="l"/>
              </a:tabLst>
            </a:pPr>
            <a:r>
              <a:rPr dirty="0" sz="1400" spc="-65">
                <a:latin typeface="Arial"/>
                <a:cs typeface="Arial"/>
              </a:rPr>
              <a:t>logic	</a:t>
            </a:r>
            <a:r>
              <a:rPr dirty="0" sz="1400" spc="-70">
                <a:latin typeface="Arial"/>
                <a:cs typeface="Arial"/>
              </a:rPr>
              <a:t>capacity,</a:t>
            </a:r>
            <a:endParaRPr sz="14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130604" y="1547215"/>
            <a:ext cx="3930650" cy="238188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37900"/>
              </a:lnSpc>
              <a:spcBef>
                <a:spcPts val="95"/>
              </a:spcBef>
              <a:tabLst>
                <a:tab pos="537845" algn="l"/>
                <a:tab pos="1009650" algn="l"/>
                <a:tab pos="1757045" algn="l"/>
                <a:tab pos="2087245" algn="l"/>
                <a:tab pos="2693670" algn="l"/>
                <a:tab pos="3035300" algn="l"/>
              </a:tabLst>
            </a:pPr>
            <a:r>
              <a:rPr dirty="0" sz="1400" spc="-70">
                <a:latin typeface="Arial"/>
                <a:cs typeface="Arial"/>
              </a:rPr>
              <a:t>from</a:t>
            </a:r>
            <a:r>
              <a:rPr dirty="0" sz="1400" spc="-70">
                <a:latin typeface="Arial"/>
                <a:cs typeface="Arial"/>
              </a:rPr>
              <a:t>	</a:t>
            </a:r>
            <a:r>
              <a:rPr dirty="0" sz="1400" spc="-80">
                <a:latin typeface="Arial"/>
                <a:cs typeface="Arial"/>
              </a:rPr>
              <a:t>o</a:t>
            </a:r>
            <a:r>
              <a:rPr dirty="0" sz="1400" spc="-90">
                <a:latin typeface="Arial"/>
                <a:cs typeface="Arial"/>
              </a:rPr>
              <a:t>n</a:t>
            </a:r>
            <a:r>
              <a:rPr dirty="0" sz="1400" spc="-80">
                <a:latin typeface="Arial"/>
                <a:cs typeface="Arial"/>
              </a:rPr>
              <a:t>e</a:t>
            </a:r>
            <a:r>
              <a:rPr dirty="0" sz="1400">
                <a:latin typeface="Arial"/>
                <a:cs typeface="Arial"/>
              </a:rPr>
              <a:t>	</a:t>
            </a:r>
            <a:r>
              <a:rPr dirty="0" sz="1400" spc="-80">
                <a:latin typeface="Arial"/>
                <a:cs typeface="Arial"/>
              </a:rPr>
              <a:t>a</a:t>
            </a:r>
            <a:r>
              <a:rPr dirty="0" sz="1400" spc="-90">
                <a:latin typeface="Arial"/>
                <a:cs typeface="Arial"/>
              </a:rPr>
              <a:t>n</a:t>
            </a:r>
            <a:r>
              <a:rPr dirty="0" sz="1400" spc="-60">
                <a:latin typeface="Arial"/>
                <a:cs typeface="Arial"/>
              </a:rPr>
              <a:t>ot</a:t>
            </a:r>
            <a:r>
              <a:rPr dirty="0" sz="1400" spc="-90">
                <a:latin typeface="Arial"/>
                <a:cs typeface="Arial"/>
              </a:rPr>
              <a:t>h</a:t>
            </a:r>
            <a:r>
              <a:rPr dirty="0" sz="1400" spc="-80">
                <a:latin typeface="Arial"/>
                <a:cs typeface="Arial"/>
              </a:rPr>
              <a:t>e</a:t>
            </a:r>
            <a:r>
              <a:rPr dirty="0" sz="1400" spc="-50">
                <a:latin typeface="Arial"/>
                <a:cs typeface="Arial"/>
              </a:rPr>
              <a:t>r</a:t>
            </a:r>
            <a:r>
              <a:rPr dirty="0" sz="1400">
                <a:latin typeface="Arial"/>
                <a:cs typeface="Arial"/>
              </a:rPr>
              <a:t>	</a:t>
            </a:r>
            <a:r>
              <a:rPr dirty="0" sz="1400" spc="-35">
                <a:latin typeface="Arial"/>
                <a:cs typeface="Arial"/>
              </a:rPr>
              <a:t>i</a:t>
            </a:r>
            <a:r>
              <a:rPr dirty="0" sz="1400" spc="-80">
                <a:latin typeface="Arial"/>
                <a:cs typeface="Arial"/>
              </a:rPr>
              <a:t>n</a:t>
            </a:r>
            <a:r>
              <a:rPr dirty="0" sz="1400">
                <a:latin typeface="Arial"/>
                <a:cs typeface="Arial"/>
              </a:rPr>
              <a:t>	</a:t>
            </a:r>
            <a:r>
              <a:rPr dirty="0" sz="1400" spc="-55">
                <a:latin typeface="Arial"/>
                <a:cs typeface="Arial"/>
              </a:rPr>
              <a:t>ter</a:t>
            </a:r>
            <a:r>
              <a:rPr dirty="0" sz="1400" spc="-125">
                <a:latin typeface="Arial"/>
                <a:cs typeface="Arial"/>
              </a:rPr>
              <a:t>m</a:t>
            </a:r>
            <a:r>
              <a:rPr dirty="0" sz="1400" spc="-70">
                <a:latin typeface="Arial"/>
                <a:cs typeface="Arial"/>
              </a:rPr>
              <a:t>s</a:t>
            </a:r>
            <a:r>
              <a:rPr dirty="0" sz="1400">
                <a:latin typeface="Arial"/>
                <a:cs typeface="Arial"/>
              </a:rPr>
              <a:t>	</a:t>
            </a:r>
            <a:r>
              <a:rPr dirty="0" sz="1400" spc="-60">
                <a:latin typeface="Arial"/>
                <a:cs typeface="Arial"/>
              </a:rPr>
              <a:t>of</a:t>
            </a:r>
            <a:r>
              <a:rPr dirty="0" sz="1400">
                <a:latin typeface="Arial"/>
                <a:cs typeface="Arial"/>
              </a:rPr>
              <a:t>	</a:t>
            </a:r>
            <a:r>
              <a:rPr dirty="0" sz="1400" spc="-80">
                <a:latin typeface="Arial"/>
                <a:cs typeface="Arial"/>
              </a:rPr>
              <a:t>a</a:t>
            </a:r>
            <a:r>
              <a:rPr dirty="0" sz="1400" spc="-50">
                <a:latin typeface="Arial"/>
                <a:cs typeface="Arial"/>
              </a:rPr>
              <a:t>r</a:t>
            </a:r>
            <a:r>
              <a:rPr dirty="0" sz="1400" spc="-80">
                <a:latin typeface="Arial"/>
                <a:cs typeface="Arial"/>
              </a:rPr>
              <a:t>c</a:t>
            </a:r>
            <a:r>
              <a:rPr dirty="0" sz="1400" spc="-80">
                <a:latin typeface="Arial"/>
                <a:cs typeface="Arial"/>
              </a:rPr>
              <a:t>h</a:t>
            </a:r>
            <a:r>
              <a:rPr dirty="0" sz="1400" spc="-35">
                <a:latin typeface="Arial"/>
                <a:cs typeface="Arial"/>
              </a:rPr>
              <a:t>i</a:t>
            </a:r>
            <a:r>
              <a:rPr dirty="0" sz="1400" spc="-60">
                <a:latin typeface="Arial"/>
                <a:cs typeface="Arial"/>
              </a:rPr>
              <a:t>te</a:t>
            </a:r>
            <a:r>
              <a:rPr dirty="0" sz="1400" spc="-65">
                <a:latin typeface="Arial"/>
                <a:cs typeface="Arial"/>
              </a:rPr>
              <a:t>c</a:t>
            </a:r>
            <a:r>
              <a:rPr dirty="0" sz="1400" spc="-60">
                <a:latin typeface="Arial"/>
                <a:cs typeface="Arial"/>
              </a:rPr>
              <a:t>t</a:t>
            </a:r>
            <a:r>
              <a:rPr dirty="0" sz="1400" spc="-80">
                <a:latin typeface="Arial"/>
                <a:cs typeface="Arial"/>
              </a:rPr>
              <a:t>u</a:t>
            </a:r>
            <a:r>
              <a:rPr dirty="0" sz="1400" spc="-65">
                <a:latin typeface="Arial"/>
                <a:cs typeface="Arial"/>
              </a:rPr>
              <a:t>re</a:t>
            </a:r>
            <a:r>
              <a:rPr dirty="0" sz="1400" spc="-40">
                <a:latin typeface="Arial"/>
                <a:cs typeface="Arial"/>
              </a:rPr>
              <a:t>,  </a:t>
            </a:r>
            <a:r>
              <a:rPr dirty="0" sz="1400" spc="-70">
                <a:latin typeface="Arial"/>
                <a:cs typeface="Arial"/>
              </a:rPr>
              <a:t>programmability</a:t>
            </a:r>
            <a:r>
              <a:rPr dirty="0" sz="1400" spc="55">
                <a:latin typeface="Arial"/>
                <a:cs typeface="Arial"/>
              </a:rPr>
              <a:t> </a:t>
            </a:r>
            <a:r>
              <a:rPr dirty="0" sz="1400" spc="-80">
                <a:latin typeface="Arial"/>
                <a:cs typeface="Arial"/>
              </a:rPr>
              <a:t>and</a:t>
            </a:r>
            <a:r>
              <a:rPr dirty="0" sz="1400" spc="45">
                <a:latin typeface="Arial"/>
                <a:cs typeface="Arial"/>
              </a:rPr>
              <a:t> </a:t>
            </a:r>
            <a:r>
              <a:rPr dirty="0" sz="1400" spc="-65">
                <a:latin typeface="Arial"/>
                <a:cs typeface="Arial"/>
              </a:rPr>
              <a:t>certain</a:t>
            </a:r>
            <a:r>
              <a:rPr dirty="0" sz="1400" spc="55">
                <a:latin typeface="Arial"/>
                <a:cs typeface="Arial"/>
              </a:rPr>
              <a:t> </a:t>
            </a:r>
            <a:r>
              <a:rPr dirty="0" sz="1400" spc="-70">
                <a:latin typeface="Arial"/>
                <a:cs typeface="Arial"/>
              </a:rPr>
              <a:t>other</a:t>
            </a:r>
            <a:r>
              <a:rPr dirty="0" sz="1400" spc="40">
                <a:latin typeface="Arial"/>
                <a:cs typeface="Arial"/>
              </a:rPr>
              <a:t> </a:t>
            </a:r>
            <a:r>
              <a:rPr dirty="0" sz="1400" spc="-65">
                <a:latin typeface="Arial"/>
                <a:cs typeface="Arial"/>
              </a:rPr>
              <a:t>specific</a:t>
            </a:r>
            <a:r>
              <a:rPr dirty="0" sz="1400" spc="60">
                <a:latin typeface="Arial"/>
                <a:cs typeface="Arial"/>
              </a:rPr>
              <a:t> </a:t>
            </a:r>
            <a:r>
              <a:rPr dirty="0" sz="1400" spc="-50">
                <a:latin typeface="Arial"/>
                <a:cs typeface="Arial"/>
              </a:rPr>
              <a:t>features.</a:t>
            </a:r>
            <a:endParaRPr sz="1400">
              <a:latin typeface="Arial"/>
              <a:cs typeface="Arial"/>
            </a:endParaRPr>
          </a:p>
          <a:p>
            <a:pPr marL="12700" marR="580390">
              <a:lnSpc>
                <a:spcPts val="2330"/>
              </a:lnSpc>
              <a:spcBef>
                <a:spcPts val="175"/>
              </a:spcBef>
            </a:pPr>
            <a:r>
              <a:rPr dirty="0" sz="1400" spc="-80">
                <a:latin typeface="Arial"/>
                <a:cs typeface="Arial"/>
              </a:rPr>
              <a:t>Types </a:t>
            </a:r>
            <a:r>
              <a:rPr dirty="0" sz="1400" spc="-60">
                <a:latin typeface="Arial"/>
                <a:cs typeface="Arial"/>
              </a:rPr>
              <a:t>of </a:t>
            </a:r>
            <a:r>
              <a:rPr dirty="0" sz="1400" spc="-80">
                <a:latin typeface="Arial"/>
                <a:cs typeface="Arial"/>
              </a:rPr>
              <a:t>Programmable </a:t>
            </a:r>
            <a:r>
              <a:rPr dirty="0" sz="1400" spc="-75">
                <a:latin typeface="Arial"/>
                <a:cs typeface="Arial"/>
              </a:rPr>
              <a:t>Logic Devices  </a:t>
            </a:r>
            <a:r>
              <a:rPr dirty="0" sz="1400" spc="-90">
                <a:latin typeface="Arial"/>
                <a:cs typeface="Arial"/>
              </a:rPr>
              <a:t>SPLDs </a:t>
            </a:r>
            <a:r>
              <a:rPr dirty="0" sz="1400" spc="-70">
                <a:latin typeface="Arial"/>
                <a:cs typeface="Arial"/>
              </a:rPr>
              <a:t>(Simple </a:t>
            </a:r>
            <a:r>
              <a:rPr dirty="0" sz="1400" spc="-80">
                <a:latin typeface="Arial"/>
                <a:cs typeface="Arial"/>
              </a:rPr>
              <a:t>Programmable </a:t>
            </a:r>
            <a:r>
              <a:rPr dirty="0" sz="1400" spc="-70">
                <a:latin typeface="Arial"/>
                <a:cs typeface="Arial"/>
              </a:rPr>
              <a:t>Logic</a:t>
            </a:r>
            <a:r>
              <a:rPr dirty="0" sz="1400" spc="135">
                <a:latin typeface="Arial"/>
                <a:cs typeface="Arial"/>
              </a:rPr>
              <a:t> </a:t>
            </a:r>
            <a:r>
              <a:rPr dirty="0" sz="1400" spc="-70">
                <a:latin typeface="Arial"/>
                <a:cs typeface="Arial"/>
              </a:rPr>
              <a:t>Devices)</a:t>
            </a:r>
            <a:endParaRPr sz="1400">
              <a:latin typeface="Arial"/>
              <a:cs typeface="Arial"/>
            </a:endParaRPr>
          </a:p>
          <a:p>
            <a:pPr marL="926465" indent="-228600">
              <a:lnSpc>
                <a:spcPct val="100000"/>
              </a:lnSpc>
              <a:spcBef>
                <a:spcPts val="445"/>
              </a:spcBef>
              <a:buFont typeface="Times New Roman"/>
              <a:buChar char="–"/>
              <a:tabLst>
                <a:tab pos="926465" algn="l"/>
                <a:tab pos="927100" algn="l"/>
              </a:tabLst>
            </a:pPr>
            <a:r>
              <a:rPr dirty="0" sz="1400" spc="-110">
                <a:latin typeface="Arial"/>
                <a:cs typeface="Arial"/>
              </a:rPr>
              <a:t>ROM </a:t>
            </a:r>
            <a:r>
              <a:rPr dirty="0" sz="1400" spc="-45">
                <a:latin typeface="Arial"/>
                <a:cs typeface="Arial"/>
              </a:rPr>
              <a:t>(Read-Only</a:t>
            </a:r>
            <a:r>
              <a:rPr dirty="0" sz="1400" spc="-60">
                <a:latin typeface="Arial"/>
                <a:cs typeface="Arial"/>
              </a:rPr>
              <a:t> </a:t>
            </a:r>
            <a:r>
              <a:rPr dirty="0" sz="1400" spc="-80">
                <a:latin typeface="Arial"/>
                <a:cs typeface="Arial"/>
              </a:rPr>
              <a:t>Memory)</a:t>
            </a:r>
            <a:endParaRPr sz="1400">
              <a:latin typeface="Arial"/>
              <a:cs typeface="Arial"/>
            </a:endParaRPr>
          </a:p>
          <a:p>
            <a:pPr marL="926465" indent="-228600">
              <a:lnSpc>
                <a:spcPct val="100000"/>
              </a:lnSpc>
              <a:spcBef>
                <a:spcPts val="650"/>
              </a:spcBef>
              <a:buFont typeface="Times New Roman"/>
              <a:buChar char="–"/>
              <a:tabLst>
                <a:tab pos="926465" algn="l"/>
                <a:tab pos="927100" algn="l"/>
              </a:tabLst>
            </a:pPr>
            <a:r>
              <a:rPr dirty="0" sz="1400" spc="-90">
                <a:latin typeface="Arial"/>
                <a:cs typeface="Arial"/>
              </a:rPr>
              <a:t>PLA  </a:t>
            </a:r>
            <a:r>
              <a:rPr dirty="0" sz="1400" spc="-75">
                <a:latin typeface="Arial"/>
                <a:cs typeface="Arial"/>
              </a:rPr>
              <a:t>(Programmable </a:t>
            </a:r>
            <a:r>
              <a:rPr dirty="0" sz="1400" spc="-70">
                <a:latin typeface="Arial"/>
                <a:cs typeface="Arial"/>
              </a:rPr>
              <a:t>Logic</a:t>
            </a:r>
            <a:r>
              <a:rPr dirty="0" sz="1400" spc="-55">
                <a:latin typeface="Arial"/>
                <a:cs typeface="Arial"/>
              </a:rPr>
              <a:t> </a:t>
            </a:r>
            <a:r>
              <a:rPr dirty="0" sz="1400" spc="-65">
                <a:latin typeface="Arial"/>
                <a:cs typeface="Arial"/>
              </a:rPr>
              <a:t>Array)</a:t>
            </a:r>
            <a:endParaRPr sz="1400">
              <a:latin typeface="Arial"/>
              <a:cs typeface="Arial"/>
            </a:endParaRPr>
          </a:p>
          <a:p>
            <a:pPr marL="926465" indent="-228600">
              <a:lnSpc>
                <a:spcPct val="100000"/>
              </a:lnSpc>
              <a:spcBef>
                <a:spcPts val="635"/>
              </a:spcBef>
              <a:buFont typeface="Times New Roman"/>
              <a:buChar char="–"/>
              <a:tabLst>
                <a:tab pos="926465" algn="l"/>
                <a:tab pos="927100" algn="l"/>
              </a:tabLst>
            </a:pPr>
            <a:r>
              <a:rPr dirty="0" sz="1400" spc="-90">
                <a:latin typeface="Arial"/>
                <a:cs typeface="Arial"/>
              </a:rPr>
              <a:t>PAL  </a:t>
            </a:r>
            <a:r>
              <a:rPr dirty="0" sz="1400" spc="-80">
                <a:latin typeface="Arial"/>
                <a:cs typeface="Arial"/>
              </a:rPr>
              <a:t>(Programmable </a:t>
            </a:r>
            <a:r>
              <a:rPr dirty="0" sz="1400" spc="-70">
                <a:latin typeface="Arial"/>
                <a:cs typeface="Arial"/>
              </a:rPr>
              <a:t>Array</a:t>
            </a:r>
            <a:r>
              <a:rPr dirty="0" sz="1400" spc="5">
                <a:latin typeface="Arial"/>
                <a:cs typeface="Arial"/>
              </a:rPr>
              <a:t> </a:t>
            </a:r>
            <a:r>
              <a:rPr dirty="0" sz="1400" spc="-65">
                <a:latin typeface="Arial"/>
                <a:cs typeface="Arial"/>
              </a:rPr>
              <a:t>Logic)</a:t>
            </a:r>
            <a:endParaRPr sz="1400">
              <a:latin typeface="Arial"/>
              <a:cs typeface="Arial"/>
            </a:endParaRPr>
          </a:p>
          <a:p>
            <a:pPr marL="926465" indent="-228600">
              <a:lnSpc>
                <a:spcPct val="100000"/>
              </a:lnSpc>
              <a:spcBef>
                <a:spcPts val="640"/>
              </a:spcBef>
              <a:buFont typeface="Times New Roman"/>
              <a:buChar char="–"/>
              <a:tabLst>
                <a:tab pos="926465" algn="l"/>
                <a:tab pos="927100" algn="l"/>
              </a:tabLst>
            </a:pPr>
            <a:r>
              <a:rPr dirty="0" sz="1400" spc="-95">
                <a:latin typeface="Arial"/>
                <a:cs typeface="Arial"/>
              </a:rPr>
              <a:t>GAL </a:t>
            </a:r>
            <a:r>
              <a:rPr dirty="0" sz="1400" spc="-70">
                <a:latin typeface="Arial"/>
                <a:cs typeface="Arial"/>
              </a:rPr>
              <a:t>(Generic </a:t>
            </a:r>
            <a:r>
              <a:rPr dirty="0" sz="1400" spc="-75">
                <a:latin typeface="Arial"/>
                <a:cs typeface="Arial"/>
              </a:rPr>
              <a:t>Array</a:t>
            </a:r>
            <a:r>
              <a:rPr dirty="0" sz="1400" spc="20">
                <a:latin typeface="Arial"/>
                <a:cs typeface="Arial"/>
              </a:rPr>
              <a:t> </a:t>
            </a:r>
            <a:r>
              <a:rPr dirty="0" sz="1400" spc="-65">
                <a:latin typeface="Arial"/>
                <a:cs typeface="Arial"/>
              </a:rPr>
              <a:t>Logic)</a:t>
            </a:r>
            <a:endParaRPr sz="14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130604" y="3905224"/>
            <a:ext cx="5302250" cy="5690870"/>
          </a:xfrm>
          <a:prstGeom prst="rect">
            <a:avLst/>
          </a:prstGeom>
        </p:spPr>
        <p:txBody>
          <a:bodyPr wrap="square" lIns="0" tIns="93345" rIns="0" bIns="0" rtlCol="0" vert="horz">
            <a:spAutoFit/>
          </a:bodyPr>
          <a:lstStyle/>
          <a:p>
            <a:pPr marL="12700" indent="685165">
              <a:lnSpc>
                <a:spcPct val="100000"/>
              </a:lnSpc>
              <a:spcBef>
                <a:spcPts val="735"/>
              </a:spcBef>
              <a:buFont typeface="Times New Roman"/>
              <a:buChar char="–"/>
              <a:tabLst>
                <a:tab pos="926465" algn="l"/>
                <a:tab pos="927100" algn="l"/>
              </a:tabLst>
            </a:pPr>
            <a:r>
              <a:rPr dirty="0" sz="1400" spc="-95">
                <a:latin typeface="Arial"/>
                <a:cs typeface="Arial"/>
              </a:rPr>
              <a:t>CPLD </a:t>
            </a:r>
            <a:r>
              <a:rPr dirty="0" sz="1400" spc="-75">
                <a:latin typeface="Arial"/>
                <a:cs typeface="Arial"/>
              </a:rPr>
              <a:t>(Complex </a:t>
            </a:r>
            <a:r>
              <a:rPr dirty="0" sz="1400" spc="-80">
                <a:latin typeface="Arial"/>
                <a:cs typeface="Arial"/>
              </a:rPr>
              <a:t>Programmable </a:t>
            </a:r>
            <a:r>
              <a:rPr dirty="0" sz="1400" spc="-75">
                <a:latin typeface="Arial"/>
                <a:cs typeface="Arial"/>
              </a:rPr>
              <a:t>Logic</a:t>
            </a:r>
            <a:r>
              <a:rPr dirty="0" sz="1400" spc="170">
                <a:latin typeface="Arial"/>
                <a:cs typeface="Arial"/>
              </a:rPr>
              <a:t> </a:t>
            </a:r>
            <a:r>
              <a:rPr dirty="0" sz="1400" spc="-65">
                <a:latin typeface="Arial"/>
                <a:cs typeface="Arial"/>
              </a:rPr>
              <a:t>Device)</a:t>
            </a:r>
            <a:endParaRPr sz="1400">
              <a:latin typeface="Arial"/>
              <a:cs typeface="Arial"/>
            </a:endParaRPr>
          </a:p>
          <a:p>
            <a:pPr marL="12700" marR="1336675" indent="685165">
              <a:lnSpc>
                <a:spcPts val="2330"/>
              </a:lnSpc>
              <a:spcBef>
                <a:spcPts val="170"/>
              </a:spcBef>
              <a:buFont typeface="Times New Roman"/>
              <a:buChar char="–"/>
              <a:tabLst>
                <a:tab pos="926465" algn="l"/>
                <a:tab pos="927100" algn="l"/>
              </a:tabLst>
            </a:pPr>
            <a:r>
              <a:rPr dirty="0" sz="1400" spc="-100">
                <a:latin typeface="Arial"/>
                <a:cs typeface="Arial"/>
              </a:rPr>
              <a:t>FPGA </a:t>
            </a:r>
            <a:r>
              <a:rPr dirty="0" sz="1400" spc="-55">
                <a:latin typeface="Arial"/>
                <a:cs typeface="Arial"/>
              </a:rPr>
              <a:t>(Field-Programmable </a:t>
            </a:r>
            <a:r>
              <a:rPr dirty="0" sz="1400" spc="-85">
                <a:latin typeface="Arial"/>
                <a:cs typeface="Arial"/>
              </a:rPr>
              <a:t>Gate </a:t>
            </a:r>
            <a:r>
              <a:rPr dirty="0" sz="1400" spc="-65">
                <a:latin typeface="Arial"/>
                <a:cs typeface="Arial"/>
              </a:rPr>
              <a:t>Array)  </a:t>
            </a:r>
            <a:r>
              <a:rPr dirty="0" sz="1400" spc="-80">
                <a:latin typeface="Arial"/>
                <a:cs typeface="Arial"/>
              </a:rPr>
              <a:t>The </a:t>
            </a:r>
            <a:r>
              <a:rPr dirty="0" sz="1400" spc="-50">
                <a:latin typeface="Arial"/>
                <a:cs typeface="Arial"/>
              </a:rPr>
              <a:t>first </a:t>
            </a:r>
            <a:r>
              <a:rPr dirty="0" sz="1400" spc="-70">
                <a:latin typeface="Arial"/>
                <a:cs typeface="Arial"/>
              </a:rPr>
              <a:t>three </a:t>
            </a:r>
            <a:r>
              <a:rPr dirty="0" sz="1400" spc="-60">
                <a:latin typeface="Arial"/>
                <a:cs typeface="Arial"/>
              </a:rPr>
              <a:t>varieties </a:t>
            </a:r>
            <a:r>
              <a:rPr dirty="0" sz="1400" spc="-70">
                <a:latin typeface="Arial"/>
                <a:cs typeface="Arial"/>
              </a:rPr>
              <a:t>are </a:t>
            </a:r>
            <a:r>
              <a:rPr dirty="0" sz="1400" spc="-65">
                <a:latin typeface="Arial"/>
                <a:cs typeface="Arial"/>
              </a:rPr>
              <a:t>quite similar </a:t>
            </a:r>
            <a:r>
              <a:rPr dirty="0" sz="1400" spc="-70">
                <a:latin typeface="Arial"/>
                <a:cs typeface="Arial"/>
              </a:rPr>
              <a:t>to</a:t>
            </a:r>
            <a:r>
              <a:rPr dirty="0" sz="1400" spc="110">
                <a:latin typeface="Arial"/>
                <a:cs typeface="Arial"/>
              </a:rPr>
              <a:t> </a:t>
            </a:r>
            <a:r>
              <a:rPr dirty="0" sz="1400" spc="-80">
                <a:latin typeface="Arial"/>
                <a:cs typeface="Arial"/>
              </a:rPr>
              <a:t>each </a:t>
            </a:r>
            <a:r>
              <a:rPr dirty="0" sz="1400" spc="-50">
                <a:latin typeface="Arial"/>
                <a:cs typeface="Arial"/>
              </a:rPr>
              <a:t>other:</a:t>
            </a:r>
            <a:endParaRPr sz="1400">
              <a:latin typeface="Arial"/>
              <a:cs typeface="Arial"/>
            </a:endParaRPr>
          </a:p>
          <a:p>
            <a:pPr marL="926465" indent="-228600">
              <a:lnSpc>
                <a:spcPct val="100000"/>
              </a:lnSpc>
              <a:spcBef>
                <a:spcPts val="450"/>
              </a:spcBef>
              <a:buFont typeface="Times New Roman"/>
              <a:buChar char="–"/>
              <a:tabLst>
                <a:tab pos="926465" algn="l"/>
                <a:tab pos="927100" algn="l"/>
              </a:tabLst>
            </a:pPr>
            <a:r>
              <a:rPr dirty="0" sz="1400" spc="-80">
                <a:latin typeface="Arial"/>
                <a:cs typeface="Arial"/>
              </a:rPr>
              <a:t>They </a:t>
            </a:r>
            <a:r>
              <a:rPr dirty="0" sz="1400" spc="-50">
                <a:latin typeface="Arial"/>
                <a:cs typeface="Arial"/>
              </a:rPr>
              <a:t>all </a:t>
            </a:r>
            <a:r>
              <a:rPr dirty="0" sz="1400" spc="-80">
                <a:latin typeface="Arial"/>
                <a:cs typeface="Arial"/>
              </a:rPr>
              <a:t>have </a:t>
            </a:r>
            <a:r>
              <a:rPr dirty="0" sz="1400" spc="-85">
                <a:latin typeface="Arial"/>
                <a:cs typeface="Arial"/>
              </a:rPr>
              <a:t>an </a:t>
            </a:r>
            <a:r>
              <a:rPr dirty="0" sz="1400" spc="-65">
                <a:latin typeface="Arial"/>
                <a:cs typeface="Arial"/>
              </a:rPr>
              <a:t>input </a:t>
            </a:r>
            <a:r>
              <a:rPr dirty="0" sz="1400" spc="-75">
                <a:latin typeface="Arial"/>
                <a:cs typeface="Arial"/>
              </a:rPr>
              <a:t>connection </a:t>
            </a:r>
            <a:r>
              <a:rPr dirty="0" sz="1400" spc="-65">
                <a:latin typeface="Arial"/>
                <a:cs typeface="Arial"/>
              </a:rPr>
              <a:t>matrix, </a:t>
            </a:r>
            <a:r>
              <a:rPr dirty="0" sz="1400" spc="-75">
                <a:latin typeface="Arial"/>
                <a:cs typeface="Arial"/>
              </a:rPr>
              <a:t>which</a:t>
            </a:r>
            <a:r>
              <a:rPr dirty="0" sz="1400" spc="100">
                <a:latin typeface="Arial"/>
                <a:cs typeface="Arial"/>
              </a:rPr>
              <a:t> </a:t>
            </a:r>
            <a:r>
              <a:rPr dirty="0" sz="1400" spc="-75">
                <a:latin typeface="Arial"/>
                <a:cs typeface="Arial"/>
              </a:rPr>
              <a:t>connects</a:t>
            </a:r>
            <a:endParaRPr sz="1400">
              <a:latin typeface="Arial"/>
              <a:cs typeface="Arial"/>
            </a:endParaRPr>
          </a:p>
          <a:p>
            <a:pPr marL="926465">
              <a:lnSpc>
                <a:spcPct val="100000"/>
              </a:lnSpc>
              <a:spcBef>
                <a:spcPts val="635"/>
              </a:spcBef>
            </a:pPr>
            <a:r>
              <a:rPr dirty="0" sz="1400" spc="-65">
                <a:latin typeface="Arial"/>
                <a:cs typeface="Arial"/>
              </a:rPr>
              <a:t>the </a:t>
            </a:r>
            <a:r>
              <a:rPr dirty="0" sz="1400" spc="-70">
                <a:latin typeface="Arial"/>
                <a:cs typeface="Arial"/>
              </a:rPr>
              <a:t>inputs </a:t>
            </a:r>
            <a:r>
              <a:rPr dirty="0" sz="1400" spc="-55">
                <a:latin typeface="Arial"/>
                <a:cs typeface="Arial"/>
              </a:rPr>
              <a:t>of </a:t>
            </a:r>
            <a:r>
              <a:rPr dirty="0" sz="1400" spc="-70">
                <a:latin typeface="Arial"/>
                <a:cs typeface="Arial"/>
              </a:rPr>
              <a:t>the device </a:t>
            </a:r>
            <a:r>
              <a:rPr dirty="0" sz="1400" spc="-60">
                <a:latin typeface="Arial"/>
                <a:cs typeface="Arial"/>
              </a:rPr>
              <a:t>to </a:t>
            </a:r>
            <a:r>
              <a:rPr dirty="0" sz="1400" spc="-85">
                <a:latin typeface="Arial"/>
                <a:cs typeface="Arial"/>
              </a:rPr>
              <a:t>an </a:t>
            </a:r>
            <a:r>
              <a:rPr dirty="0" sz="1400" spc="-70">
                <a:latin typeface="Arial"/>
                <a:cs typeface="Arial"/>
              </a:rPr>
              <a:t>array </a:t>
            </a:r>
            <a:r>
              <a:rPr dirty="0" sz="1400" spc="-60">
                <a:latin typeface="Arial"/>
                <a:cs typeface="Arial"/>
              </a:rPr>
              <a:t>of</a:t>
            </a:r>
            <a:r>
              <a:rPr dirty="0" sz="1400" spc="-254">
                <a:latin typeface="Arial"/>
                <a:cs typeface="Arial"/>
              </a:rPr>
              <a:t> </a:t>
            </a:r>
            <a:r>
              <a:rPr dirty="0" sz="1400" spc="-35">
                <a:latin typeface="Arial"/>
                <a:cs typeface="Arial"/>
              </a:rPr>
              <a:t>AND-gates.</a:t>
            </a:r>
            <a:endParaRPr sz="1400">
              <a:latin typeface="Arial"/>
              <a:cs typeface="Arial"/>
            </a:endParaRPr>
          </a:p>
          <a:p>
            <a:pPr algn="just" marL="926465" marR="5715" indent="-228600">
              <a:lnSpc>
                <a:spcPct val="138300"/>
              </a:lnSpc>
              <a:spcBef>
                <a:spcPts val="5"/>
              </a:spcBef>
              <a:buFont typeface="Times New Roman"/>
              <a:buChar char="–"/>
              <a:tabLst>
                <a:tab pos="927100" algn="l"/>
              </a:tabLst>
            </a:pPr>
            <a:r>
              <a:rPr dirty="0" sz="1400" spc="-80">
                <a:latin typeface="Arial"/>
                <a:cs typeface="Arial"/>
              </a:rPr>
              <a:t>They </a:t>
            </a:r>
            <a:r>
              <a:rPr dirty="0" sz="1400" spc="-50">
                <a:latin typeface="Arial"/>
                <a:cs typeface="Arial"/>
              </a:rPr>
              <a:t>all </a:t>
            </a:r>
            <a:r>
              <a:rPr dirty="0" sz="1400" spc="-80">
                <a:latin typeface="Arial"/>
                <a:cs typeface="Arial"/>
              </a:rPr>
              <a:t>have </a:t>
            </a:r>
            <a:r>
              <a:rPr dirty="0" sz="1400" spc="-85">
                <a:latin typeface="Arial"/>
                <a:cs typeface="Arial"/>
              </a:rPr>
              <a:t>an </a:t>
            </a:r>
            <a:r>
              <a:rPr dirty="0" sz="1400" spc="-70">
                <a:latin typeface="Arial"/>
                <a:cs typeface="Arial"/>
              </a:rPr>
              <a:t>output </a:t>
            </a:r>
            <a:r>
              <a:rPr dirty="0" sz="1400" spc="-75">
                <a:latin typeface="Arial"/>
                <a:cs typeface="Arial"/>
              </a:rPr>
              <a:t>connection </a:t>
            </a:r>
            <a:r>
              <a:rPr dirty="0" sz="1400" spc="-65">
                <a:latin typeface="Arial"/>
                <a:cs typeface="Arial"/>
              </a:rPr>
              <a:t>matrix, </a:t>
            </a:r>
            <a:r>
              <a:rPr dirty="0" sz="1400" spc="-75">
                <a:latin typeface="Arial"/>
                <a:cs typeface="Arial"/>
              </a:rPr>
              <a:t>which connect  </a:t>
            </a:r>
            <a:r>
              <a:rPr dirty="0" sz="1400" spc="-65">
                <a:latin typeface="Arial"/>
                <a:cs typeface="Arial"/>
              </a:rPr>
              <a:t>the </a:t>
            </a:r>
            <a:r>
              <a:rPr dirty="0" sz="1400" spc="-70">
                <a:latin typeface="Arial"/>
                <a:cs typeface="Arial"/>
              </a:rPr>
              <a:t>outputs </a:t>
            </a:r>
            <a:r>
              <a:rPr dirty="0" sz="1400" spc="-60">
                <a:latin typeface="Arial"/>
                <a:cs typeface="Arial"/>
              </a:rPr>
              <a:t>of </a:t>
            </a:r>
            <a:r>
              <a:rPr dirty="0" sz="1400" spc="-70">
                <a:latin typeface="Arial"/>
                <a:cs typeface="Arial"/>
              </a:rPr>
              <a:t>the </a:t>
            </a:r>
            <a:r>
              <a:rPr dirty="0" sz="1400" spc="-45">
                <a:latin typeface="Arial"/>
                <a:cs typeface="Arial"/>
              </a:rPr>
              <a:t>AND-gates </a:t>
            </a:r>
            <a:r>
              <a:rPr dirty="0" sz="1400" spc="-70">
                <a:latin typeface="Arial"/>
                <a:cs typeface="Arial"/>
              </a:rPr>
              <a:t>to the inputs </a:t>
            </a:r>
            <a:r>
              <a:rPr dirty="0" sz="1400" spc="-60">
                <a:latin typeface="Arial"/>
                <a:cs typeface="Arial"/>
              </a:rPr>
              <a:t>of </a:t>
            </a:r>
            <a:r>
              <a:rPr dirty="0" sz="1400" spc="-40">
                <a:latin typeface="Arial"/>
                <a:cs typeface="Arial"/>
              </a:rPr>
              <a:t>OR-gates  </a:t>
            </a:r>
            <a:r>
              <a:rPr dirty="0" sz="1400" spc="-75">
                <a:latin typeface="Arial"/>
                <a:cs typeface="Arial"/>
              </a:rPr>
              <a:t>which</a:t>
            </a:r>
            <a:r>
              <a:rPr dirty="0" sz="1400" spc="45">
                <a:latin typeface="Arial"/>
                <a:cs typeface="Arial"/>
              </a:rPr>
              <a:t> </a:t>
            </a:r>
            <a:r>
              <a:rPr dirty="0" sz="1400" spc="-65">
                <a:latin typeface="Arial"/>
                <a:cs typeface="Arial"/>
              </a:rPr>
              <a:t>drive</a:t>
            </a:r>
            <a:r>
              <a:rPr dirty="0" sz="1400" spc="55">
                <a:latin typeface="Arial"/>
                <a:cs typeface="Arial"/>
              </a:rPr>
              <a:t> </a:t>
            </a:r>
            <a:r>
              <a:rPr dirty="0" sz="1400" spc="-70">
                <a:latin typeface="Arial"/>
                <a:cs typeface="Arial"/>
              </a:rPr>
              <a:t>the</a:t>
            </a:r>
            <a:r>
              <a:rPr dirty="0" sz="1400" spc="55">
                <a:latin typeface="Arial"/>
                <a:cs typeface="Arial"/>
              </a:rPr>
              <a:t> </a:t>
            </a:r>
            <a:r>
              <a:rPr dirty="0" sz="1400" spc="-70">
                <a:latin typeface="Arial"/>
                <a:cs typeface="Arial"/>
              </a:rPr>
              <a:t>outputs</a:t>
            </a:r>
            <a:r>
              <a:rPr dirty="0" sz="1400" spc="55">
                <a:latin typeface="Arial"/>
                <a:cs typeface="Arial"/>
              </a:rPr>
              <a:t> </a:t>
            </a:r>
            <a:r>
              <a:rPr dirty="0" sz="1400" spc="-60">
                <a:latin typeface="Arial"/>
                <a:cs typeface="Arial"/>
              </a:rPr>
              <a:t>of</a:t>
            </a:r>
            <a:r>
              <a:rPr dirty="0" sz="1400" spc="55">
                <a:latin typeface="Arial"/>
                <a:cs typeface="Arial"/>
              </a:rPr>
              <a:t> </a:t>
            </a:r>
            <a:r>
              <a:rPr dirty="0" sz="1400" spc="-70">
                <a:latin typeface="Arial"/>
                <a:cs typeface="Arial"/>
              </a:rPr>
              <a:t>the</a:t>
            </a:r>
            <a:r>
              <a:rPr dirty="0" sz="1400" spc="55">
                <a:latin typeface="Arial"/>
                <a:cs typeface="Arial"/>
              </a:rPr>
              <a:t> </a:t>
            </a:r>
            <a:r>
              <a:rPr dirty="0" sz="1400" spc="-55">
                <a:latin typeface="Arial"/>
                <a:cs typeface="Arial"/>
              </a:rPr>
              <a:t>device.</a:t>
            </a:r>
            <a:endParaRPr sz="1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35"/>
              </a:spcBef>
            </a:pPr>
            <a:r>
              <a:rPr dirty="0" sz="1400" spc="-80">
                <a:latin typeface="Arial"/>
                <a:cs typeface="Arial"/>
              </a:rPr>
              <a:t>These </a:t>
            </a:r>
            <a:r>
              <a:rPr dirty="0" sz="1400" spc="-75">
                <a:latin typeface="Arial"/>
                <a:cs typeface="Arial"/>
              </a:rPr>
              <a:t>devices </a:t>
            </a:r>
            <a:r>
              <a:rPr dirty="0" sz="1400" spc="-80">
                <a:latin typeface="Arial"/>
                <a:cs typeface="Arial"/>
              </a:rPr>
              <a:t>can </a:t>
            </a:r>
            <a:r>
              <a:rPr dirty="0" sz="1400" spc="-85">
                <a:latin typeface="Arial"/>
                <a:cs typeface="Arial"/>
              </a:rPr>
              <a:t>be </a:t>
            </a:r>
            <a:r>
              <a:rPr dirty="0" sz="1400" spc="-80">
                <a:latin typeface="Arial"/>
                <a:cs typeface="Arial"/>
              </a:rPr>
              <a:t>programed by</a:t>
            </a:r>
            <a:r>
              <a:rPr dirty="0" sz="1400" spc="-60">
                <a:latin typeface="Arial"/>
                <a:cs typeface="Arial"/>
              </a:rPr>
              <a:t> </a:t>
            </a:r>
            <a:r>
              <a:rPr dirty="0" sz="1400" spc="-75">
                <a:latin typeface="Arial"/>
                <a:cs typeface="Arial"/>
              </a:rPr>
              <a:t>blowing fuses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2250">
              <a:latin typeface="Times New Roman"/>
              <a:cs typeface="Times New Roman"/>
            </a:endParaRPr>
          </a:p>
          <a:p>
            <a:pPr marL="697865" indent="-228600">
              <a:lnSpc>
                <a:spcPct val="100000"/>
              </a:lnSpc>
              <a:buFont typeface="Wingdings"/>
              <a:buChar char=""/>
              <a:tabLst>
                <a:tab pos="698500" algn="l"/>
              </a:tabLst>
            </a:pPr>
            <a:r>
              <a:rPr dirty="0" u="heavy" sz="1600" spc="-5" b="1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Programmable</a:t>
            </a:r>
            <a:r>
              <a:rPr dirty="0" u="heavy" sz="1600" spc="-10" b="1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heavy" sz="1600" spc="-5" b="1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ROMs</a:t>
            </a:r>
            <a:endParaRPr sz="1600">
              <a:latin typeface="Times New Roman"/>
              <a:cs typeface="Times New Roman"/>
            </a:endParaRPr>
          </a:p>
          <a:p>
            <a:pPr algn="just" marL="12700" marR="5080" indent="264795">
              <a:lnSpc>
                <a:spcPct val="138200"/>
              </a:lnSpc>
              <a:spcBef>
                <a:spcPts val="625"/>
              </a:spcBef>
            </a:pPr>
            <a:r>
              <a:rPr dirty="0" sz="1400" spc="-110">
                <a:latin typeface="Arial"/>
                <a:cs typeface="Arial"/>
              </a:rPr>
              <a:t>PROM </a:t>
            </a:r>
            <a:r>
              <a:rPr dirty="0" sz="1400" spc="-75">
                <a:latin typeface="Arial"/>
                <a:cs typeface="Arial"/>
              </a:rPr>
              <a:t>(Programmable </a:t>
            </a:r>
            <a:r>
              <a:rPr dirty="0" sz="1400" spc="-90">
                <a:latin typeface="Arial"/>
                <a:cs typeface="Arial"/>
              </a:rPr>
              <a:t>Read </a:t>
            </a:r>
            <a:r>
              <a:rPr dirty="0" sz="1400" spc="-80">
                <a:latin typeface="Arial"/>
                <a:cs typeface="Arial"/>
              </a:rPr>
              <a:t>Only Memory) and </a:t>
            </a:r>
            <a:r>
              <a:rPr dirty="0" sz="1400" spc="-110">
                <a:latin typeface="Arial"/>
                <a:cs typeface="Arial"/>
              </a:rPr>
              <a:t>EPROM </a:t>
            </a:r>
            <a:r>
              <a:rPr dirty="0" sz="1400" spc="-70">
                <a:latin typeface="Arial"/>
                <a:cs typeface="Arial"/>
              </a:rPr>
              <a:t>(Erasable  </a:t>
            </a:r>
            <a:r>
              <a:rPr dirty="0" sz="1400" spc="-80">
                <a:latin typeface="Arial"/>
                <a:cs typeface="Arial"/>
              </a:rPr>
              <a:t>Programmable </a:t>
            </a:r>
            <a:r>
              <a:rPr dirty="0" sz="1400" spc="-90">
                <a:latin typeface="Arial"/>
                <a:cs typeface="Arial"/>
              </a:rPr>
              <a:t>Read </a:t>
            </a:r>
            <a:r>
              <a:rPr dirty="0" sz="1400" spc="-80">
                <a:latin typeface="Arial"/>
                <a:cs typeface="Arial"/>
              </a:rPr>
              <a:t>Only Memory) can be </a:t>
            </a:r>
            <a:r>
              <a:rPr dirty="0" sz="1400" spc="-75">
                <a:latin typeface="Arial"/>
                <a:cs typeface="Arial"/>
              </a:rPr>
              <a:t>considered </a:t>
            </a:r>
            <a:r>
              <a:rPr dirty="0" sz="1400" spc="-60">
                <a:latin typeface="Arial"/>
                <a:cs typeface="Arial"/>
              </a:rPr>
              <a:t>to </a:t>
            </a:r>
            <a:r>
              <a:rPr dirty="0" sz="1400" spc="-85">
                <a:latin typeface="Arial"/>
                <a:cs typeface="Arial"/>
              </a:rPr>
              <a:t>be  </a:t>
            </a:r>
            <a:r>
              <a:rPr dirty="0" sz="1400" spc="-75">
                <a:latin typeface="Arial"/>
                <a:cs typeface="Arial"/>
              </a:rPr>
              <a:t>predecessors </a:t>
            </a:r>
            <a:r>
              <a:rPr dirty="0" sz="1400" spc="-60">
                <a:latin typeface="Arial"/>
                <a:cs typeface="Arial"/>
              </a:rPr>
              <a:t>to </a:t>
            </a:r>
            <a:r>
              <a:rPr dirty="0" sz="1400" spc="-65">
                <a:latin typeface="Arial"/>
                <a:cs typeface="Arial"/>
              </a:rPr>
              <a:t>PLDs. </a:t>
            </a:r>
            <a:r>
              <a:rPr dirty="0" sz="1400" spc="-80">
                <a:latin typeface="Arial"/>
                <a:cs typeface="Arial"/>
              </a:rPr>
              <a:t>The </a:t>
            </a:r>
            <a:r>
              <a:rPr dirty="0" sz="1400" spc="-65">
                <a:latin typeface="Arial"/>
                <a:cs typeface="Arial"/>
              </a:rPr>
              <a:t>architecture of </a:t>
            </a:r>
            <a:r>
              <a:rPr dirty="0" sz="1400" spc="-80">
                <a:latin typeface="Arial"/>
                <a:cs typeface="Arial"/>
              </a:rPr>
              <a:t>a programmable </a:t>
            </a:r>
            <a:r>
              <a:rPr dirty="0" sz="1400" spc="-114">
                <a:latin typeface="Arial"/>
                <a:cs typeface="Arial"/>
              </a:rPr>
              <a:t>ROM </a:t>
            </a:r>
            <a:r>
              <a:rPr dirty="0" sz="1400" spc="-70">
                <a:latin typeface="Arial"/>
                <a:cs typeface="Arial"/>
              </a:rPr>
              <a:t>allows  </a:t>
            </a:r>
            <a:r>
              <a:rPr dirty="0" sz="1400" spc="-65">
                <a:latin typeface="Arial"/>
                <a:cs typeface="Arial"/>
              </a:rPr>
              <a:t>the </a:t>
            </a:r>
            <a:r>
              <a:rPr dirty="0" sz="1400" spc="-70">
                <a:latin typeface="Arial"/>
                <a:cs typeface="Arial"/>
              </a:rPr>
              <a:t>user to </a:t>
            </a:r>
            <a:r>
              <a:rPr dirty="0" sz="1400" spc="-60">
                <a:latin typeface="Arial"/>
                <a:cs typeface="Arial"/>
              </a:rPr>
              <a:t>hardware-implement </a:t>
            </a:r>
            <a:r>
              <a:rPr dirty="0" sz="1400" spc="-85">
                <a:latin typeface="Arial"/>
                <a:cs typeface="Arial"/>
              </a:rPr>
              <a:t>an </a:t>
            </a:r>
            <a:r>
              <a:rPr dirty="0" sz="1400" spc="-60">
                <a:latin typeface="Arial"/>
                <a:cs typeface="Arial"/>
              </a:rPr>
              <a:t>arbitrary </a:t>
            </a:r>
            <a:r>
              <a:rPr dirty="0" sz="1400" spc="-70">
                <a:latin typeface="Arial"/>
                <a:cs typeface="Arial"/>
              </a:rPr>
              <a:t>combinational </a:t>
            </a:r>
            <a:r>
              <a:rPr dirty="0" sz="1400" spc="-65">
                <a:latin typeface="Arial"/>
                <a:cs typeface="Arial"/>
              </a:rPr>
              <a:t>function </a:t>
            </a:r>
            <a:r>
              <a:rPr dirty="0" sz="1400" spc="-60">
                <a:latin typeface="Arial"/>
                <a:cs typeface="Arial"/>
              </a:rPr>
              <a:t>of </a:t>
            </a:r>
            <a:r>
              <a:rPr dirty="0" sz="1400" spc="-80">
                <a:latin typeface="Arial"/>
                <a:cs typeface="Arial"/>
              </a:rPr>
              <a:t>a  </a:t>
            </a:r>
            <a:r>
              <a:rPr dirty="0" sz="1400" spc="-70">
                <a:latin typeface="Arial"/>
                <a:cs typeface="Arial"/>
              </a:rPr>
              <a:t>given </a:t>
            </a:r>
            <a:r>
              <a:rPr dirty="0" sz="1400" spc="-80">
                <a:latin typeface="Arial"/>
                <a:cs typeface="Arial"/>
              </a:rPr>
              <a:t>number </a:t>
            </a:r>
            <a:r>
              <a:rPr dirty="0" sz="1400" spc="-60">
                <a:latin typeface="Arial"/>
                <a:cs typeface="Arial"/>
              </a:rPr>
              <a:t>of </a:t>
            </a:r>
            <a:r>
              <a:rPr dirty="0" sz="1400" spc="-50">
                <a:latin typeface="Arial"/>
                <a:cs typeface="Arial"/>
              </a:rPr>
              <a:t>inputs. </a:t>
            </a:r>
            <a:r>
              <a:rPr dirty="0" sz="1400" spc="-95">
                <a:latin typeface="Arial"/>
                <a:cs typeface="Arial"/>
              </a:rPr>
              <a:t>When </a:t>
            </a:r>
            <a:r>
              <a:rPr dirty="0" sz="1400" spc="-80">
                <a:latin typeface="Arial"/>
                <a:cs typeface="Arial"/>
              </a:rPr>
              <a:t>used </a:t>
            </a:r>
            <a:r>
              <a:rPr dirty="0" sz="1400" spc="-75">
                <a:latin typeface="Arial"/>
                <a:cs typeface="Arial"/>
              </a:rPr>
              <a:t>as </a:t>
            </a:r>
            <a:r>
              <a:rPr dirty="0" sz="1400" spc="-80">
                <a:latin typeface="Arial"/>
                <a:cs typeface="Arial"/>
              </a:rPr>
              <a:t>a </a:t>
            </a:r>
            <a:r>
              <a:rPr dirty="0" sz="1400" spc="-85">
                <a:latin typeface="Arial"/>
                <a:cs typeface="Arial"/>
              </a:rPr>
              <a:t>memory </a:t>
            </a:r>
            <a:r>
              <a:rPr dirty="0" sz="1400" spc="-70">
                <a:latin typeface="Arial"/>
                <a:cs typeface="Arial"/>
              </a:rPr>
              <a:t>device, </a:t>
            </a:r>
            <a:r>
              <a:rPr dirty="0" sz="1400" spc="-80">
                <a:latin typeface="Arial"/>
                <a:cs typeface="Arial"/>
              </a:rPr>
              <a:t>n </a:t>
            </a:r>
            <a:r>
              <a:rPr dirty="0" sz="1400" spc="-70">
                <a:latin typeface="Arial"/>
                <a:cs typeface="Arial"/>
              </a:rPr>
              <a:t>inputs </a:t>
            </a:r>
            <a:r>
              <a:rPr dirty="0" sz="1400" spc="-60">
                <a:latin typeface="Arial"/>
                <a:cs typeface="Arial"/>
              </a:rPr>
              <a:t>of </a:t>
            </a:r>
            <a:r>
              <a:rPr dirty="0" sz="1400" spc="-70">
                <a:latin typeface="Arial"/>
                <a:cs typeface="Arial"/>
              </a:rPr>
              <a:t>the  </a:t>
            </a:r>
            <a:r>
              <a:rPr dirty="0" sz="1400" spc="-110">
                <a:latin typeface="Arial"/>
                <a:cs typeface="Arial"/>
              </a:rPr>
              <a:t>ROM </a:t>
            </a:r>
            <a:r>
              <a:rPr dirty="0" sz="1400" spc="-60">
                <a:latin typeface="Arial"/>
                <a:cs typeface="Arial"/>
              </a:rPr>
              <a:t>(called </a:t>
            </a:r>
            <a:r>
              <a:rPr dirty="0" sz="1400" spc="-75">
                <a:latin typeface="Arial"/>
                <a:cs typeface="Arial"/>
              </a:rPr>
              <a:t>address </a:t>
            </a:r>
            <a:r>
              <a:rPr dirty="0" sz="1400" spc="-65">
                <a:latin typeface="Arial"/>
                <a:cs typeface="Arial"/>
              </a:rPr>
              <a:t>lines in </a:t>
            </a:r>
            <a:r>
              <a:rPr dirty="0" sz="1400" spc="-60">
                <a:latin typeface="Arial"/>
                <a:cs typeface="Arial"/>
              </a:rPr>
              <a:t>this </a:t>
            </a:r>
            <a:r>
              <a:rPr dirty="0" sz="1400" spc="-65">
                <a:latin typeface="Arial"/>
                <a:cs typeface="Arial"/>
              </a:rPr>
              <a:t>case) </a:t>
            </a:r>
            <a:r>
              <a:rPr dirty="0" sz="1400" spc="-80">
                <a:latin typeface="Arial"/>
                <a:cs typeface="Arial"/>
              </a:rPr>
              <a:t>and </a:t>
            </a:r>
            <a:r>
              <a:rPr dirty="0" sz="1400" spc="-114">
                <a:latin typeface="Arial"/>
                <a:cs typeface="Arial"/>
              </a:rPr>
              <a:t>m </a:t>
            </a:r>
            <a:r>
              <a:rPr dirty="0" sz="1400" spc="-70">
                <a:latin typeface="Arial"/>
                <a:cs typeface="Arial"/>
              </a:rPr>
              <a:t>outputs </a:t>
            </a:r>
            <a:r>
              <a:rPr dirty="0" sz="1400" spc="-60">
                <a:latin typeface="Arial"/>
                <a:cs typeface="Arial"/>
              </a:rPr>
              <a:t>(called </a:t>
            </a:r>
            <a:r>
              <a:rPr dirty="0" sz="1400" spc="-75">
                <a:latin typeface="Arial"/>
                <a:cs typeface="Arial"/>
              </a:rPr>
              <a:t>data  </a:t>
            </a:r>
            <a:r>
              <a:rPr dirty="0" sz="1400" spc="-55">
                <a:latin typeface="Arial"/>
                <a:cs typeface="Arial"/>
              </a:rPr>
              <a:t>lines) </a:t>
            </a:r>
            <a:r>
              <a:rPr dirty="0" sz="1400" spc="-80">
                <a:latin typeface="Arial"/>
                <a:cs typeface="Arial"/>
              </a:rPr>
              <a:t>can </a:t>
            </a:r>
            <a:r>
              <a:rPr dirty="0" sz="1400" spc="-85">
                <a:latin typeface="Arial"/>
                <a:cs typeface="Arial"/>
              </a:rPr>
              <a:t>be </a:t>
            </a:r>
            <a:r>
              <a:rPr dirty="0" sz="1400" spc="-80">
                <a:latin typeface="Arial"/>
                <a:cs typeface="Arial"/>
              </a:rPr>
              <a:t>used </a:t>
            </a:r>
            <a:r>
              <a:rPr dirty="0" sz="1400" spc="-70">
                <a:latin typeface="Arial"/>
                <a:cs typeface="Arial"/>
              </a:rPr>
              <a:t>to </a:t>
            </a:r>
            <a:r>
              <a:rPr dirty="0" sz="1400" spc="-65">
                <a:latin typeface="Arial"/>
                <a:cs typeface="Arial"/>
              </a:rPr>
              <a:t>store</a:t>
            </a:r>
            <a:r>
              <a:rPr dirty="0" baseline="19841" sz="2100" spc="-97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m-bit </a:t>
            </a:r>
            <a:r>
              <a:rPr dirty="0" sz="1400" spc="-60">
                <a:latin typeface="Arial"/>
                <a:cs typeface="Arial"/>
              </a:rPr>
              <a:t>words. </a:t>
            </a:r>
            <a:r>
              <a:rPr dirty="0" sz="1400" spc="-95">
                <a:latin typeface="Arial"/>
                <a:cs typeface="Arial"/>
              </a:rPr>
              <a:t>When </a:t>
            </a:r>
            <a:r>
              <a:rPr dirty="0" sz="1400" spc="-80">
                <a:latin typeface="Arial"/>
                <a:cs typeface="Arial"/>
              </a:rPr>
              <a:t>used </a:t>
            </a:r>
            <a:r>
              <a:rPr dirty="0" sz="1400" spc="-75">
                <a:latin typeface="Arial"/>
                <a:cs typeface="Arial"/>
              </a:rPr>
              <a:t>as </a:t>
            </a:r>
            <a:r>
              <a:rPr dirty="0" sz="1400" spc="-80">
                <a:latin typeface="Arial"/>
                <a:cs typeface="Arial"/>
              </a:rPr>
              <a:t>a </a:t>
            </a:r>
            <a:r>
              <a:rPr dirty="0" sz="1400" spc="-85">
                <a:latin typeface="Arial"/>
                <a:cs typeface="Arial"/>
              </a:rPr>
              <a:t>PLD, </a:t>
            </a:r>
            <a:r>
              <a:rPr dirty="0" sz="1400" spc="-40">
                <a:latin typeface="Arial"/>
                <a:cs typeface="Arial"/>
              </a:rPr>
              <a:t>it </a:t>
            </a:r>
            <a:r>
              <a:rPr dirty="0" sz="1400" spc="-75">
                <a:latin typeface="Arial"/>
                <a:cs typeface="Arial"/>
              </a:rPr>
              <a:t>can  </a:t>
            </a:r>
            <a:r>
              <a:rPr dirty="0" sz="1400" spc="-80">
                <a:latin typeface="Arial"/>
                <a:cs typeface="Arial"/>
              </a:rPr>
              <a:t>be used </a:t>
            </a:r>
            <a:r>
              <a:rPr dirty="0" sz="1400" spc="-60">
                <a:latin typeface="Arial"/>
                <a:cs typeface="Arial"/>
              </a:rPr>
              <a:t>to </a:t>
            </a:r>
            <a:r>
              <a:rPr dirty="0" sz="1400" spc="-80">
                <a:latin typeface="Arial"/>
                <a:cs typeface="Arial"/>
              </a:rPr>
              <a:t>implement </a:t>
            </a:r>
            <a:r>
              <a:rPr dirty="0" sz="1400" spc="-114">
                <a:latin typeface="Arial"/>
                <a:cs typeface="Arial"/>
              </a:rPr>
              <a:t>m </a:t>
            </a:r>
            <a:r>
              <a:rPr dirty="0" sz="1400" spc="-60">
                <a:latin typeface="Arial"/>
                <a:cs typeface="Arial"/>
              </a:rPr>
              <a:t>different </a:t>
            </a:r>
            <a:r>
              <a:rPr dirty="0" sz="1400" spc="-70">
                <a:latin typeface="Arial"/>
                <a:cs typeface="Arial"/>
              </a:rPr>
              <a:t>combinational </a:t>
            </a:r>
            <a:r>
              <a:rPr dirty="0" sz="1400" spc="-65">
                <a:latin typeface="Arial"/>
                <a:cs typeface="Arial"/>
              </a:rPr>
              <a:t>functions, </a:t>
            </a:r>
            <a:r>
              <a:rPr dirty="0" sz="1400" spc="-70">
                <a:latin typeface="Arial"/>
                <a:cs typeface="Arial"/>
              </a:rPr>
              <a:t>with</a:t>
            </a:r>
            <a:r>
              <a:rPr dirty="0" sz="1400" spc="190">
                <a:latin typeface="Arial"/>
                <a:cs typeface="Arial"/>
              </a:rPr>
              <a:t> </a:t>
            </a:r>
            <a:r>
              <a:rPr dirty="0" sz="1400" spc="-80">
                <a:latin typeface="Arial"/>
                <a:cs typeface="Arial"/>
              </a:rPr>
              <a:t>each</a:t>
            </a:r>
            <a:endParaRPr sz="1400">
              <a:latin typeface="Arial"/>
              <a:cs typeface="Arial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312902" y="304799"/>
            <a:ext cx="6937781" cy="1007772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614"/>
              </a:lnSpc>
            </a:pPr>
            <a:fld id="{81D60167-4931-47E6-BA6A-407CBD079E47}" type="slidenum">
              <a:rPr dirty="0" spc="-5"/>
              <a:t>1</a:t>
            </a:fld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63372" y="469493"/>
            <a:ext cx="2743835" cy="5105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13599"/>
              </a:lnSpc>
              <a:spcBef>
                <a:spcPts val="95"/>
              </a:spcBef>
            </a:pPr>
            <a:r>
              <a:rPr dirty="0" sz="1400" spc="-5" i="1">
                <a:latin typeface="Lucida Calligraphy"/>
                <a:cs typeface="Lucida Calligraphy"/>
              </a:rPr>
              <a:t>Lecture five: </a:t>
            </a:r>
            <a:r>
              <a:rPr dirty="0" sz="1400" i="1">
                <a:latin typeface="Lucida Calligraphy"/>
                <a:cs typeface="Lucida Calligraphy"/>
              </a:rPr>
              <a:t>Programmable  </a:t>
            </a:r>
            <a:r>
              <a:rPr dirty="0" sz="1400" spc="-5" i="1">
                <a:latin typeface="Lucida Calligraphy"/>
                <a:cs typeface="Lucida Calligraphy"/>
              </a:rPr>
              <a:t>Logic Devices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495675" y="466470"/>
            <a:ext cx="857250" cy="7383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5077967" y="509015"/>
            <a:ext cx="2057399" cy="50901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5243321" y="437488"/>
            <a:ext cx="1727835" cy="5803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69875" marR="5080" indent="-257810">
              <a:lnSpc>
                <a:spcPct val="130000"/>
              </a:lnSpc>
              <a:spcBef>
                <a:spcPts val="100"/>
              </a:spcBef>
            </a:pPr>
            <a:r>
              <a:rPr dirty="0" sz="1400" i="1">
                <a:latin typeface="Lucida Calligraphy"/>
                <a:cs typeface="Lucida Calligraphy"/>
              </a:rPr>
              <a:t>Asst. </a:t>
            </a:r>
            <a:r>
              <a:rPr dirty="0" sz="1400" spc="-5" i="1">
                <a:latin typeface="Lucida Calligraphy"/>
                <a:cs typeface="Lucida Calligraphy"/>
              </a:rPr>
              <a:t>Lec.</a:t>
            </a:r>
            <a:r>
              <a:rPr dirty="0" sz="1400" spc="-55" i="1">
                <a:latin typeface="Lucida Calligraphy"/>
                <a:cs typeface="Lucida Calligraphy"/>
              </a:rPr>
              <a:t> </a:t>
            </a:r>
            <a:r>
              <a:rPr dirty="0" sz="1400" spc="-10" i="1">
                <a:latin typeface="Lucida Calligraphy"/>
                <a:cs typeface="Lucida Calligraphy"/>
              </a:rPr>
              <a:t>Hussien  </a:t>
            </a:r>
            <a:r>
              <a:rPr dirty="0" sz="1400" spc="-5" i="1">
                <a:latin typeface="Lucida Calligraphy"/>
                <a:cs typeface="Lucida Calligraphy"/>
              </a:rPr>
              <a:t>Yossif</a:t>
            </a:r>
            <a:r>
              <a:rPr dirty="0" sz="1400" spc="-25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Radhi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30604" y="1250034"/>
            <a:ext cx="5303520" cy="828040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algn="just" marL="12700" marR="5080">
              <a:lnSpc>
                <a:spcPct val="138200"/>
              </a:lnSpc>
              <a:spcBef>
                <a:spcPts val="105"/>
              </a:spcBef>
            </a:pPr>
            <a:r>
              <a:rPr dirty="0" sz="1400" spc="-65">
                <a:latin typeface="Arial"/>
                <a:cs typeface="Arial"/>
              </a:rPr>
              <a:t>function </a:t>
            </a:r>
            <a:r>
              <a:rPr dirty="0" sz="1400" spc="-70">
                <a:latin typeface="Arial"/>
                <a:cs typeface="Arial"/>
              </a:rPr>
              <a:t>being </a:t>
            </a:r>
            <a:r>
              <a:rPr dirty="0" sz="1400" spc="-80">
                <a:latin typeface="Arial"/>
                <a:cs typeface="Arial"/>
              </a:rPr>
              <a:t>a chosen </a:t>
            </a:r>
            <a:r>
              <a:rPr dirty="0" sz="1400" spc="-65">
                <a:latin typeface="Arial"/>
                <a:cs typeface="Arial"/>
              </a:rPr>
              <a:t>function </a:t>
            </a:r>
            <a:r>
              <a:rPr dirty="0" sz="1400" spc="-60">
                <a:latin typeface="Arial"/>
                <a:cs typeface="Arial"/>
              </a:rPr>
              <a:t>of </a:t>
            </a:r>
            <a:r>
              <a:rPr dirty="0" sz="1400" spc="-80">
                <a:latin typeface="Arial"/>
                <a:cs typeface="Arial"/>
              </a:rPr>
              <a:t>n </a:t>
            </a:r>
            <a:r>
              <a:rPr dirty="0" sz="1400" spc="-55">
                <a:latin typeface="Arial"/>
                <a:cs typeface="Arial"/>
              </a:rPr>
              <a:t>variables. </a:t>
            </a:r>
            <a:r>
              <a:rPr dirty="0" sz="1400" spc="-85">
                <a:latin typeface="Arial"/>
                <a:cs typeface="Arial"/>
              </a:rPr>
              <a:t>Any </a:t>
            </a:r>
            <a:r>
              <a:rPr dirty="0" sz="1400" spc="-70">
                <a:latin typeface="Arial"/>
                <a:cs typeface="Arial"/>
              </a:rPr>
              <a:t>conceivable </a:t>
            </a:r>
            <a:r>
              <a:rPr dirty="0" sz="1400" spc="100">
                <a:latin typeface="Arial"/>
                <a:cs typeface="Arial"/>
              </a:rPr>
              <a:t>n-  </a:t>
            </a:r>
            <a:r>
              <a:rPr dirty="0" sz="1400" spc="-65">
                <a:latin typeface="Arial"/>
                <a:cs typeface="Arial"/>
              </a:rPr>
              <a:t>variable </a:t>
            </a:r>
            <a:r>
              <a:rPr dirty="0" sz="1400" spc="-80">
                <a:latin typeface="Arial"/>
                <a:cs typeface="Arial"/>
              </a:rPr>
              <a:t>Boolean </a:t>
            </a:r>
            <a:r>
              <a:rPr dirty="0" sz="1400" spc="-65">
                <a:latin typeface="Arial"/>
                <a:cs typeface="Arial"/>
              </a:rPr>
              <a:t>function </a:t>
            </a:r>
            <a:r>
              <a:rPr dirty="0" sz="1400" spc="-80">
                <a:latin typeface="Arial"/>
                <a:cs typeface="Arial"/>
              </a:rPr>
              <a:t>can </a:t>
            </a:r>
            <a:r>
              <a:rPr dirty="0" sz="1400" spc="-85">
                <a:latin typeface="Arial"/>
                <a:cs typeface="Arial"/>
              </a:rPr>
              <a:t>be </a:t>
            </a:r>
            <a:r>
              <a:rPr dirty="0" sz="1400" spc="-90">
                <a:latin typeface="Arial"/>
                <a:cs typeface="Arial"/>
              </a:rPr>
              <a:t>made </a:t>
            </a:r>
            <a:r>
              <a:rPr dirty="0" sz="1400" spc="-70">
                <a:latin typeface="Arial"/>
                <a:cs typeface="Arial"/>
              </a:rPr>
              <a:t>to </a:t>
            </a:r>
            <a:r>
              <a:rPr dirty="0" sz="1400" spc="-75">
                <a:latin typeface="Arial"/>
                <a:cs typeface="Arial"/>
              </a:rPr>
              <a:t>appear </a:t>
            </a:r>
            <a:r>
              <a:rPr dirty="0" sz="1400" spc="-60">
                <a:latin typeface="Arial"/>
                <a:cs typeface="Arial"/>
              </a:rPr>
              <a:t>at </a:t>
            </a:r>
            <a:r>
              <a:rPr dirty="0" sz="1400" spc="-80">
                <a:latin typeface="Arial"/>
                <a:cs typeface="Arial"/>
              </a:rPr>
              <a:t>any </a:t>
            </a:r>
            <a:r>
              <a:rPr dirty="0" sz="1400" spc="-60">
                <a:latin typeface="Arial"/>
                <a:cs typeface="Arial"/>
              </a:rPr>
              <a:t>of </a:t>
            </a:r>
            <a:r>
              <a:rPr dirty="0" sz="1400" spc="-70">
                <a:latin typeface="Arial"/>
                <a:cs typeface="Arial"/>
              </a:rPr>
              <a:t>the </a:t>
            </a:r>
            <a:r>
              <a:rPr dirty="0" sz="1400" spc="-114">
                <a:latin typeface="Arial"/>
                <a:cs typeface="Arial"/>
              </a:rPr>
              <a:t>m </a:t>
            </a:r>
            <a:r>
              <a:rPr dirty="0" sz="1400" spc="-70">
                <a:latin typeface="Arial"/>
                <a:cs typeface="Arial"/>
              </a:rPr>
              <a:t>output   </a:t>
            </a:r>
            <a:r>
              <a:rPr dirty="0" sz="1400" spc="-40">
                <a:latin typeface="Arial"/>
                <a:cs typeface="Arial"/>
              </a:rPr>
              <a:t>lines. </a:t>
            </a:r>
            <a:r>
              <a:rPr dirty="0" sz="1400" spc="-95">
                <a:latin typeface="Arial"/>
                <a:cs typeface="Arial"/>
              </a:rPr>
              <a:t>A </a:t>
            </a:r>
            <a:r>
              <a:rPr dirty="0" sz="1400" spc="-70">
                <a:latin typeface="Arial"/>
                <a:cs typeface="Arial"/>
              </a:rPr>
              <a:t>generalized </a:t>
            </a:r>
            <a:r>
              <a:rPr dirty="0" sz="1400" spc="-110">
                <a:latin typeface="Arial"/>
                <a:cs typeface="Arial"/>
              </a:rPr>
              <a:t>ROM </a:t>
            </a:r>
            <a:r>
              <a:rPr dirty="0" sz="1400" spc="-75">
                <a:latin typeface="Arial"/>
                <a:cs typeface="Arial"/>
              </a:rPr>
              <a:t>device </a:t>
            </a:r>
            <a:r>
              <a:rPr dirty="0" sz="1400" spc="-65">
                <a:latin typeface="Arial"/>
                <a:cs typeface="Arial"/>
              </a:rPr>
              <a:t>with </a:t>
            </a:r>
            <a:r>
              <a:rPr dirty="0" sz="1400" spc="-80">
                <a:latin typeface="Arial"/>
                <a:cs typeface="Arial"/>
              </a:rPr>
              <a:t>n </a:t>
            </a:r>
            <a:r>
              <a:rPr dirty="0" sz="1400" spc="-65">
                <a:latin typeface="Arial"/>
                <a:cs typeface="Arial"/>
              </a:rPr>
              <a:t>inputs </a:t>
            </a:r>
            <a:r>
              <a:rPr dirty="0" sz="1400" spc="-80">
                <a:latin typeface="Arial"/>
                <a:cs typeface="Arial"/>
              </a:rPr>
              <a:t>and </a:t>
            </a:r>
            <a:r>
              <a:rPr dirty="0" sz="1400" spc="-114">
                <a:latin typeface="Arial"/>
                <a:cs typeface="Arial"/>
              </a:rPr>
              <a:t>m </a:t>
            </a:r>
            <a:r>
              <a:rPr dirty="0" sz="1400" spc="-70">
                <a:latin typeface="Arial"/>
                <a:cs typeface="Arial"/>
              </a:rPr>
              <a:t>outputs </a:t>
            </a:r>
            <a:r>
              <a:rPr dirty="0" sz="1400" spc="-80">
                <a:latin typeface="Arial"/>
                <a:cs typeface="Arial"/>
              </a:rPr>
              <a:t>has </a:t>
            </a:r>
            <a:r>
              <a:rPr dirty="0" baseline="19841" sz="2100" spc="-120">
                <a:latin typeface="Arial"/>
                <a:cs typeface="Arial"/>
              </a:rPr>
              <a:t> </a:t>
            </a:r>
            <a:r>
              <a:rPr dirty="0" sz="1400" spc="-40">
                <a:latin typeface="Arial"/>
                <a:cs typeface="Arial"/>
              </a:rPr>
              <a:t>hard-wired </a:t>
            </a:r>
            <a:r>
              <a:rPr dirty="0" sz="1400" spc="-100">
                <a:latin typeface="Arial"/>
                <a:cs typeface="Arial"/>
              </a:rPr>
              <a:t>AND </a:t>
            </a:r>
            <a:r>
              <a:rPr dirty="0" sz="1400" spc="-75">
                <a:latin typeface="Arial"/>
                <a:cs typeface="Arial"/>
              </a:rPr>
              <a:t>gates </a:t>
            </a:r>
            <a:r>
              <a:rPr dirty="0" sz="1400" spc="-60">
                <a:latin typeface="Arial"/>
                <a:cs typeface="Arial"/>
              </a:rPr>
              <a:t>at </a:t>
            </a:r>
            <a:r>
              <a:rPr dirty="0" sz="1400" spc="-70">
                <a:latin typeface="Arial"/>
                <a:cs typeface="Arial"/>
              </a:rPr>
              <a:t>the </a:t>
            </a:r>
            <a:r>
              <a:rPr dirty="0" sz="1400" spc="-65">
                <a:latin typeface="Arial"/>
                <a:cs typeface="Arial"/>
              </a:rPr>
              <a:t>input </a:t>
            </a:r>
            <a:r>
              <a:rPr dirty="0" sz="1400" spc="-80">
                <a:latin typeface="Arial"/>
                <a:cs typeface="Arial"/>
              </a:rPr>
              <a:t>and </a:t>
            </a:r>
            <a:r>
              <a:rPr dirty="0" sz="1400" spc="-114">
                <a:latin typeface="Arial"/>
                <a:cs typeface="Arial"/>
              </a:rPr>
              <a:t>m </a:t>
            </a:r>
            <a:r>
              <a:rPr dirty="0" sz="1400" spc="-80">
                <a:latin typeface="Arial"/>
                <a:cs typeface="Arial"/>
              </a:rPr>
              <a:t>programmable </a:t>
            </a:r>
            <a:r>
              <a:rPr dirty="0" sz="1400" spc="-105">
                <a:latin typeface="Arial"/>
                <a:cs typeface="Arial"/>
              </a:rPr>
              <a:t>OR </a:t>
            </a:r>
            <a:r>
              <a:rPr dirty="0" sz="1400" spc="-70">
                <a:latin typeface="Arial"/>
                <a:cs typeface="Arial"/>
              </a:rPr>
              <a:t>gates </a:t>
            </a:r>
            <a:r>
              <a:rPr dirty="0" sz="1400" spc="-60">
                <a:latin typeface="Arial"/>
                <a:cs typeface="Arial"/>
              </a:rPr>
              <a:t>at  </a:t>
            </a:r>
            <a:r>
              <a:rPr dirty="0" sz="1400" spc="-65">
                <a:latin typeface="Arial"/>
                <a:cs typeface="Arial"/>
              </a:rPr>
              <a:t>the </a:t>
            </a:r>
            <a:r>
              <a:rPr dirty="0" sz="1400" spc="-50">
                <a:latin typeface="Arial"/>
                <a:cs typeface="Arial"/>
              </a:rPr>
              <a:t>output. </a:t>
            </a:r>
            <a:r>
              <a:rPr dirty="0" sz="1400" spc="-85">
                <a:latin typeface="Arial"/>
                <a:cs typeface="Arial"/>
              </a:rPr>
              <a:t>Each </a:t>
            </a:r>
            <a:r>
              <a:rPr dirty="0" sz="1400" spc="-105">
                <a:latin typeface="Arial"/>
                <a:cs typeface="Arial"/>
              </a:rPr>
              <a:t>AND </a:t>
            </a:r>
            <a:r>
              <a:rPr dirty="0" sz="1400" spc="-70">
                <a:latin typeface="Arial"/>
                <a:cs typeface="Arial"/>
              </a:rPr>
              <a:t>gate </a:t>
            </a:r>
            <a:r>
              <a:rPr dirty="0" sz="1400" spc="-80">
                <a:latin typeface="Arial"/>
                <a:cs typeface="Arial"/>
              </a:rPr>
              <a:t>has n </a:t>
            </a:r>
            <a:r>
              <a:rPr dirty="0" sz="1400" spc="-65">
                <a:latin typeface="Arial"/>
                <a:cs typeface="Arial"/>
              </a:rPr>
              <a:t>inputs, </a:t>
            </a:r>
            <a:r>
              <a:rPr dirty="0" sz="1400" spc="-80">
                <a:latin typeface="Arial"/>
                <a:cs typeface="Arial"/>
              </a:rPr>
              <a:t>and each </a:t>
            </a:r>
            <a:r>
              <a:rPr dirty="0" sz="1400" spc="-110">
                <a:latin typeface="Arial"/>
                <a:cs typeface="Arial"/>
              </a:rPr>
              <a:t>OR </a:t>
            </a:r>
            <a:r>
              <a:rPr dirty="0" sz="1400" spc="-75">
                <a:latin typeface="Arial"/>
                <a:cs typeface="Arial"/>
              </a:rPr>
              <a:t>gate </a:t>
            </a:r>
            <a:r>
              <a:rPr dirty="0" sz="1400" spc="-80">
                <a:latin typeface="Arial"/>
                <a:cs typeface="Arial"/>
              </a:rPr>
              <a:t>has </a:t>
            </a:r>
            <a:r>
              <a:rPr dirty="0" baseline="19841" sz="2100" spc="-120">
                <a:latin typeface="Arial"/>
                <a:cs typeface="Arial"/>
              </a:rPr>
              <a:t> </a:t>
            </a:r>
            <a:r>
              <a:rPr dirty="0" sz="1400" spc="-50">
                <a:latin typeface="Arial"/>
                <a:cs typeface="Arial"/>
              </a:rPr>
              <a:t>inputs. </a:t>
            </a:r>
            <a:r>
              <a:rPr dirty="0" sz="1400" spc="-70">
                <a:latin typeface="Arial"/>
                <a:cs typeface="Arial"/>
              </a:rPr>
              <a:t>Thus, </a:t>
            </a:r>
            <a:r>
              <a:rPr dirty="0" sz="1400" spc="-80">
                <a:latin typeface="Arial"/>
                <a:cs typeface="Arial"/>
              </a:rPr>
              <a:t>each </a:t>
            </a:r>
            <a:r>
              <a:rPr dirty="0" sz="1400" spc="-105">
                <a:latin typeface="Arial"/>
                <a:cs typeface="Arial"/>
              </a:rPr>
              <a:t>OR </a:t>
            </a:r>
            <a:r>
              <a:rPr dirty="0" sz="1400" spc="-70">
                <a:latin typeface="Arial"/>
                <a:cs typeface="Arial"/>
              </a:rPr>
              <a:t>gate </a:t>
            </a:r>
            <a:r>
              <a:rPr dirty="0" sz="1400" spc="-80">
                <a:latin typeface="Arial"/>
                <a:cs typeface="Arial"/>
              </a:rPr>
              <a:t>can </a:t>
            </a:r>
            <a:r>
              <a:rPr dirty="0" sz="1400" spc="-85">
                <a:latin typeface="Arial"/>
                <a:cs typeface="Arial"/>
              </a:rPr>
              <a:t>be </a:t>
            </a:r>
            <a:r>
              <a:rPr dirty="0" sz="1400" spc="-80">
                <a:latin typeface="Arial"/>
                <a:cs typeface="Arial"/>
              </a:rPr>
              <a:t>used </a:t>
            </a:r>
            <a:r>
              <a:rPr dirty="0" sz="1400" spc="-60">
                <a:latin typeface="Arial"/>
                <a:cs typeface="Arial"/>
              </a:rPr>
              <a:t>to </a:t>
            </a:r>
            <a:r>
              <a:rPr dirty="0" sz="1400" spc="-75">
                <a:latin typeface="Arial"/>
                <a:cs typeface="Arial"/>
              </a:rPr>
              <a:t>generate </a:t>
            </a:r>
            <a:r>
              <a:rPr dirty="0" sz="1400" spc="-80">
                <a:latin typeface="Arial"/>
                <a:cs typeface="Arial"/>
              </a:rPr>
              <a:t>any </a:t>
            </a:r>
            <a:r>
              <a:rPr dirty="0" sz="1400" spc="-70">
                <a:latin typeface="Arial"/>
                <a:cs typeface="Arial"/>
              </a:rPr>
              <a:t>conceivable  </a:t>
            </a:r>
            <a:r>
              <a:rPr dirty="0" sz="1400" spc="-80">
                <a:latin typeface="Arial"/>
                <a:cs typeface="Arial"/>
              </a:rPr>
              <a:t>Boolean </a:t>
            </a:r>
            <a:r>
              <a:rPr dirty="0" sz="1400" spc="-65">
                <a:latin typeface="Arial"/>
                <a:cs typeface="Arial"/>
              </a:rPr>
              <a:t>function </a:t>
            </a:r>
            <a:r>
              <a:rPr dirty="0" sz="1400" spc="-60">
                <a:latin typeface="Arial"/>
                <a:cs typeface="Arial"/>
              </a:rPr>
              <a:t>of </a:t>
            </a:r>
            <a:r>
              <a:rPr dirty="0" sz="1400" spc="-80">
                <a:latin typeface="Arial"/>
                <a:cs typeface="Arial"/>
              </a:rPr>
              <a:t>n </a:t>
            </a:r>
            <a:r>
              <a:rPr dirty="0" sz="1400" spc="-65">
                <a:latin typeface="Arial"/>
                <a:cs typeface="Arial"/>
              </a:rPr>
              <a:t>variables, </a:t>
            </a:r>
            <a:r>
              <a:rPr dirty="0" sz="1400" spc="-80">
                <a:latin typeface="Arial"/>
                <a:cs typeface="Arial"/>
              </a:rPr>
              <a:t>and </a:t>
            </a:r>
            <a:r>
              <a:rPr dirty="0" sz="1400" spc="-60">
                <a:latin typeface="Arial"/>
                <a:cs typeface="Arial"/>
              </a:rPr>
              <a:t>this </a:t>
            </a:r>
            <a:r>
              <a:rPr dirty="0" sz="1400" spc="-70">
                <a:latin typeface="Arial"/>
                <a:cs typeface="Arial"/>
              </a:rPr>
              <a:t>generalized </a:t>
            </a:r>
            <a:r>
              <a:rPr dirty="0" sz="1400" spc="-114">
                <a:latin typeface="Arial"/>
                <a:cs typeface="Arial"/>
              </a:rPr>
              <a:t>ROM </a:t>
            </a:r>
            <a:r>
              <a:rPr dirty="0" sz="1400" spc="-80">
                <a:latin typeface="Arial"/>
                <a:cs typeface="Arial"/>
              </a:rPr>
              <a:t>can </a:t>
            </a:r>
            <a:r>
              <a:rPr dirty="0" sz="1400" spc="-85">
                <a:latin typeface="Arial"/>
                <a:cs typeface="Arial"/>
              </a:rPr>
              <a:t>be </a:t>
            </a:r>
            <a:r>
              <a:rPr dirty="0" sz="1400" spc="-80">
                <a:latin typeface="Arial"/>
                <a:cs typeface="Arial"/>
              </a:rPr>
              <a:t>used  </a:t>
            </a:r>
            <a:r>
              <a:rPr dirty="0" sz="1400" spc="-60">
                <a:latin typeface="Arial"/>
                <a:cs typeface="Arial"/>
              </a:rPr>
              <a:t>to </a:t>
            </a:r>
            <a:r>
              <a:rPr dirty="0" sz="1400" spc="-75">
                <a:latin typeface="Arial"/>
                <a:cs typeface="Arial"/>
              </a:rPr>
              <a:t>produce </a:t>
            </a:r>
            <a:r>
              <a:rPr dirty="0" sz="1400" spc="-114">
                <a:latin typeface="Arial"/>
                <a:cs typeface="Arial"/>
              </a:rPr>
              <a:t>m </a:t>
            </a:r>
            <a:r>
              <a:rPr dirty="0" sz="1400" spc="-60">
                <a:latin typeface="Arial"/>
                <a:cs typeface="Arial"/>
              </a:rPr>
              <a:t>arbitrary </a:t>
            </a:r>
            <a:r>
              <a:rPr dirty="0" sz="1400" spc="-35">
                <a:latin typeface="Arial"/>
                <a:cs typeface="Arial"/>
              </a:rPr>
              <a:t>n-variable </a:t>
            </a:r>
            <a:r>
              <a:rPr dirty="0" sz="1400" spc="-80">
                <a:latin typeface="Arial"/>
                <a:cs typeface="Arial"/>
              </a:rPr>
              <a:t>Boolean </a:t>
            </a:r>
            <a:r>
              <a:rPr dirty="0" sz="1400" spc="-65">
                <a:latin typeface="Arial"/>
                <a:cs typeface="Arial"/>
              </a:rPr>
              <a:t>functions </a:t>
            </a:r>
            <a:r>
              <a:rPr dirty="0" sz="1400" spc="55">
                <a:latin typeface="Arial"/>
                <a:cs typeface="Arial"/>
              </a:rPr>
              <a:t>. </a:t>
            </a:r>
            <a:r>
              <a:rPr dirty="0" sz="1400" spc="-70">
                <a:latin typeface="Arial"/>
                <a:cs typeface="Arial"/>
              </a:rPr>
              <a:t>Figure </a:t>
            </a:r>
            <a:r>
              <a:rPr dirty="0" sz="1400" spc="-45">
                <a:latin typeface="Arial"/>
                <a:cs typeface="Arial"/>
              </a:rPr>
              <a:t>1 </a:t>
            </a:r>
            <a:r>
              <a:rPr dirty="0" sz="1400" spc="-80">
                <a:latin typeface="Arial"/>
                <a:cs typeface="Arial"/>
              </a:rPr>
              <a:t>shows  </a:t>
            </a:r>
            <a:r>
              <a:rPr dirty="0" sz="1400" spc="-65">
                <a:latin typeface="Arial"/>
                <a:cs typeface="Arial"/>
              </a:rPr>
              <a:t>the internal architecture </a:t>
            </a:r>
            <a:r>
              <a:rPr dirty="0" sz="1400" spc="-60">
                <a:latin typeface="Arial"/>
                <a:cs typeface="Arial"/>
              </a:rPr>
              <a:t>of </a:t>
            </a:r>
            <a:r>
              <a:rPr dirty="0" sz="1400" spc="-80">
                <a:latin typeface="Arial"/>
                <a:cs typeface="Arial"/>
              </a:rPr>
              <a:t>a </a:t>
            </a:r>
            <a:r>
              <a:rPr dirty="0" sz="1400" spc="-110">
                <a:latin typeface="Arial"/>
                <a:cs typeface="Arial"/>
              </a:rPr>
              <a:t>PROM </a:t>
            </a:r>
            <a:r>
              <a:rPr dirty="0" sz="1400" spc="-75">
                <a:latin typeface="Arial"/>
                <a:cs typeface="Arial"/>
              </a:rPr>
              <a:t>having </a:t>
            </a:r>
            <a:r>
              <a:rPr dirty="0" sz="1400" spc="-60">
                <a:latin typeface="Arial"/>
                <a:cs typeface="Arial"/>
              </a:rPr>
              <a:t>four </a:t>
            </a:r>
            <a:r>
              <a:rPr dirty="0" sz="1400" spc="-65">
                <a:latin typeface="Arial"/>
                <a:cs typeface="Arial"/>
              </a:rPr>
              <a:t>input </a:t>
            </a:r>
            <a:r>
              <a:rPr dirty="0" sz="1400" spc="-60">
                <a:latin typeface="Arial"/>
                <a:cs typeface="Arial"/>
              </a:rPr>
              <a:t>lines, </a:t>
            </a:r>
            <a:r>
              <a:rPr dirty="0" sz="1400" spc="-80">
                <a:latin typeface="Arial"/>
                <a:cs typeface="Arial"/>
              </a:rPr>
              <a:t>a </a:t>
            </a:r>
            <a:r>
              <a:rPr dirty="0" sz="1400" spc="-40">
                <a:latin typeface="Arial"/>
                <a:cs typeface="Arial"/>
              </a:rPr>
              <a:t>hard-wired  </a:t>
            </a:r>
            <a:r>
              <a:rPr dirty="0" sz="1400" spc="-65">
                <a:latin typeface="Arial"/>
                <a:cs typeface="Arial"/>
              </a:rPr>
              <a:t>array </a:t>
            </a:r>
            <a:r>
              <a:rPr dirty="0" sz="1400" spc="-60">
                <a:latin typeface="Arial"/>
                <a:cs typeface="Arial"/>
              </a:rPr>
              <a:t>of </a:t>
            </a:r>
            <a:r>
              <a:rPr dirty="0" sz="1400" spc="-45">
                <a:latin typeface="Arial"/>
                <a:cs typeface="Arial"/>
              </a:rPr>
              <a:t>16 </a:t>
            </a:r>
            <a:r>
              <a:rPr dirty="0" sz="1400" spc="-100">
                <a:latin typeface="Arial"/>
                <a:cs typeface="Arial"/>
              </a:rPr>
              <a:t>AND </a:t>
            </a:r>
            <a:r>
              <a:rPr dirty="0" sz="1400" spc="-75">
                <a:latin typeface="Arial"/>
                <a:cs typeface="Arial"/>
              </a:rPr>
              <a:t>gates </a:t>
            </a:r>
            <a:r>
              <a:rPr dirty="0" sz="1400" spc="-80">
                <a:latin typeface="Arial"/>
                <a:cs typeface="Arial"/>
              </a:rPr>
              <a:t>and a programmable </a:t>
            </a:r>
            <a:r>
              <a:rPr dirty="0" sz="1400" spc="-70">
                <a:latin typeface="Arial"/>
                <a:cs typeface="Arial"/>
              </a:rPr>
              <a:t>array </a:t>
            </a:r>
            <a:r>
              <a:rPr dirty="0" sz="1400" spc="-60">
                <a:latin typeface="Arial"/>
                <a:cs typeface="Arial"/>
              </a:rPr>
              <a:t>of </a:t>
            </a:r>
            <a:r>
              <a:rPr dirty="0" sz="1400" spc="-65">
                <a:latin typeface="Arial"/>
                <a:cs typeface="Arial"/>
              </a:rPr>
              <a:t>four </a:t>
            </a:r>
            <a:r>
              <a:rPr dirty="0" sz="1400" spc="-105">
                <a:latin typeface="Arial"/>
                <a:cs typeface="Arial"/>
              </a:rPr>
              <a:t>OR </a:t>
            </a:r>
            <a:r>
              <a:rPr dirty="0" sz="1400" spc="-50">
                <a:latin typeface="Arial"/>
                <a:cs typeface="Arial"/>
              </a:rPr>
              <a:t>gates. </a:t>
            </a:r>
            <a:r>
              <a:rPr dirty="0" sz="1400" spc="-95">
                <a:latin typeface="Arial"/>
                <a:cs typeface="Arial"/>
              </a:rPr>
              <a:t>A  </a:t>
            </a:r>
            <a:r>
              <a:rPr dirty="0" sz="1400" spc="-70">
                <a:latin typeface="Arial"/>
                <a:cs typeface="Arial"/>
              </a:rPr>
              <a:t>cross </a:t>
            </a:r>
            <a:r>
              <a:rPr dirty="0" sz="1400" spc="-35">
                <a:latin typeface="Arial"/>
                <a:cs typeface="Arial"/>
              </a:rPr>
              <a:t>( </a:t>
            </a:r>
            <a:r>
              <a:rPr dirty="0" sz="1400" spc="-20">
                <a:latin typeface="Arial"/>
                <a:cs typeface="Arial"/>
              </a:rPr>
              <a:t>)</a:t>
            </a:r>
            <a:r>
              <a:rPr dirty="0" sz="1400" spc="345">
                <a:latin typeface="Arial"/>
                <a:cs typeface="Arial"/>
              </a:rPr>
              <a:t> </a:t>
            </a:r>
            <a:r>
              <a:rPr dirty="0" sz="1400" spc="-65">
                <a:latin typeface="Arial"/>
                <a:cs typeface="Arial"/>
              </a:rPr>
              <a:t>indicates </a:t>
            </a:r>
            <a:r>
              <a:rPr dirty="0" sz="1400" spc="-80">
                <a:latin typeface="Arial"/>
                <a:cs typeface="Arial"/>
              </a:rPr>
              <a:t>an </a:t>
            </a:r>
            <a:r>
              <a:rPr dirty="0" sz="1400" spc="-65">
                <a:latin typeface="Arial"/>
                <a:cs typeface="Arial"/>
              </a:rPr>
              <a:t>intact </a:t>
            </a:r>
            <a:r>
              <a:rPr dirty="0" sz="1400" spc="-50">
                <a:latin typeface="Arial"/>
                <a:cs typeface="Arial"/>
              </a:rPr>
              <a:t>(or </a:t>
            </a:r>
            <a:r>
              <a:rPr dirty="0" sz="1400" spc="-80">
                <a:latin typeface="Arial"/>
                <a:cs typeface="Arial"/>
              </a:rPr>
              <a:t>unprogrammed) </a:t>
            </a:r>
            <a:r>
              <a:rPr dirty="0" sz="1400" spc="-65">
                <a:latin typeface="Arial"/>
                <a:cs typeface="Arial"/>
              </a:rPr>
              <a:t>fusible </a:t>
            </a:r>
            <a:r>
              <a:rPr dirty="0" sz="1400" spc="-55">
                <a:latin typeface="Arial"/>
                <a:cs typeface="Arial"/>
              </a:rPr>
              <a:t>link </a:t>
            </a:r>
            <a:r>
              <a:rPr dirty="0" sz="1400" spc="-65">
                <a:latin typeface="Arial"/>
                <a:cs typeface="Arial"/>
              </a:rPr>
              <a:t>or  interconnection, </a:t>
            </a:r>
            <a:r>
              <a:rPr dirty="0" sz="1400" spc="-80">
                <a:latin typeface="Arial"/>
                <a:cs typeface="Arial"/>
              </a:rPr>
              <a:t>and a </a:t>
            </a:r>
            <a:r>
              <a:rPr dirty="0" sz="1400" spc="-70">
                <a:latin typeface="Arial"/>
                <a:cs typeface="Arial"/>
              </a:rPr>
              <a:t>dot </a:t>
            </a:r>
            <a:r>
              <a:rPr dirty="0" sz="1400" spc="-30">
                <a:latin typeface="Arial"/>
                <a:cs typeface="Arial"/>
              </a:rPr>
              <a:t>(•) </a:t>
            </a:r>
            <a:r>
              <a:rPr dirty="0" sz="1400" spc="-65">
                <a:latin typeface="Arial"/>
                <a:cs typeface="Arial"/>
              </a:rPr>
              <a:t>indicates </a:t>
            </a:r>
            <a:r>
              <a:rPr dirty="0" sz="1400" spc="-80">
                <a:latin typeface="Arial"/>
                <a:cs typeface="Arial"/>
              </a:rPr>
              <a:t>a </a:t>
            </a:r>
            <a:r>
              <a:rPr dirty="0" sz="1400" spc="-40">
                <a:latin typeface="Arial"/>
                <a:cs typeface="Arial"/>
              </a:rPr>
              <a:t>hard-wired </a:t>
            </a:r>
            <a:r>
              <a:rPr dirty="0" sz="1400" spc="-60">
                <a:latin typeface="Arial"/>
                <a:cs typeface="Arial"/>
              </a:rPr>
              <a:t>interconnection.  </a:t>
            </a:r>
            <a:r>
              <a:rPr dirty="0" sz="1400" spc="-90">
                <a:latin typeface="Arial"/>
                <a:cs typeface="Arial"/>
              </a:rPr>
              <a:t>PROMs, </a:t>
            </a:r>
            <a:r>
              <a:rPr dirty="0" sz="1400" spc="-100">
                <a:latin typeface="Arial"/>
                <a:cs typeface="Arial"/>
              </a:rPr>
              <a:t>EPROMs </a:t>
            </a:r>
            <a:r>
              <a:rPr dirty="0" sz="1400" spc="-80">
                <a:latin typeface="Arial"/>
                <a:cs typeface="Arial"/>
              </a:rPr>
              <a:t>and </a:t>
            </a:r>
            <a:r>
              <a:rPr dirty="0" sz="1400" spc="-100">
                <a:latin typeface="Arial"/>
                <a:cs typeface="Arial"/>
              </a:rPr>
              <a:t>EEPROMs </a:t>
            </a:r>
            <a:r>
              <a:rPr dirty="0" sz="1400" spc="-60">
                <a:latin typeface="Arial"/>
                <a:cs typeface="Arial"/>
              </a:rPr>
              <a:t>(Electrically </a:t>
            </a:r>
            <a:r>
              <a:rPr dirty="0" sz="1400" spc="-75">
                <a:latin typeface="Arial"/>
                <a:cs typeface="Arial"/>
              </a:rPr>
              <a:t>Erasable </a:t>
            </a:r>
            <a:r>
              <a:rPr dirty="0" sz="1400" spc="-80">
                <a:latin typeface="Arial"/>
                <a:cs typeface="Arial"/>
              </a:rPr>
              <a:t>Programmable  </a:t>
            </a:r>
            <a:r>
              <a:rPr dirty="0" sz="1400" spc="-85">
                <a:latin typeface="Arial"/>
                <a:cs typeface="Arial"/>
              </a:rPr>
              <a:t>Read </a:t>
            </a:r>
            <a:r>
              <a:rPr dirty="0" sz="1400" spc="-80">
                <a:latin typeface="Arial"/>
                <a:cs typeface="Arial"/>
              </a:rPr>
              <a:t>Only Memory) can </a:t>
            </a:r>
            <a:r>
              <a:rPr dirty="0" sz="1400" spc="-85">
                <a:latin typeface="Arial"/>
                <a:cs typeface="Arial"/>
              </a:rPr>
              <a:t>be programmed </a:t>
            </a:r>
            <a:r>
              <a:rPr dirty="0" sz="1400" spc="-70">
                <a:latin typeface="Arial"/>
                <a:cs typeface="Arial"/>
              </a:rPr>
              <a:t>using</a:t>
            </a:r>
            <a:r>
              <a:rPr dirty="0" sz="1400" spc="245">
                <a:latin typeface="Arial"/>
                <a:cs typeface="Arial"/>
              </a:rPr>
              <a:t> </a:t>
            </a:r>
            <a:r>
              <a:rPr dirty="0" sz="1400" spc="-75">
                <a:latin typeface="Arial"/>
                <a:cs typeface="Arial"/>
              </a:rPr>
              <a:t>standard </a:t>
            </a:r>
            <a:r>
              <a:rPr dirty="0" sz="1400" spc="-110">
                <a:latin typeface="Arial"/>
                <a:cs typeface="Arial"/>
              </a:rPr>
              <a:t>PROM  </a:t>
            </a:r>
            <a:r>
              <a:rPr dirty="0" sz="1400" spc="-70">
                <a:latin typeface="Arial"/>
                <a:cs typeface="Arial"/>
              </a:rPr>
              <a:t>programmers.</a:t>
            </a:r>
            <a:r>
              <a:rPr dirty="0" sz="1400" spc="245">
                <a:latin typeface="Arial"/>
                <a:cs typeface="Arial"/>
              </a:rPr>
              <a:t> </a:t>
            </a:r>
            <a:r>
              <a:rPr dirty="0" sz="1400" spc="-90">
                <a:latin typeface="Arial"/>
                <a:cs typeface="Arial"/>
              </a:rPr>
              <a:t>One </a:t>
            </a:r>
            <a:r>
              <a:rPr dirty="0" sz="1400" spc="-60">
                <a:latin typeface="Arial"/>
                <a:cs typeface="Arial"/>
              </a:rPr>
              <a:t>of </a:t>
            </a:r>
            <a:r>
              <a:rPr dirty="0" sz="1400" spc="-70">
                <a:latin typeface="Arial"/>
                <a:cs typeface="Arial"/>
              </a:rPr>
              <a:t>the  </a:t>
            </a:r>
            <a:r>
              <a:rPr dirty="0" sz="1400" spc="-75">
                <a:latin typeface="Arial"/>
                <a:cs typeface="Arial"/>
              </a:rPr>
              <a:t>major disadvantages </a:t>
            </a:r>
            <a:r>
              <a:rPr dirty="0" sz="1400" spc="-60">
                <a:latin typeface="Arial"/>
                <a:cs typeface="Arial"/>
              </a:rPr>
              <a:t>of </a:t>
            </a:r>
            <a:r>
              <a:rPr dirty="0" sz="1400" spc="-105">
                <a:latin typeface="Arial"/>
                <a:cs typeface="Arial"/>
              </a:rPr>
              <a:t>PROMs </a:t>
            </a:r>
            <a:r>
              <a:rPr dirty="0" sz="1400" spc="-55">
                <a:latin typeface="Arial"/>
                <a:cs typeface="Arial"/>
              </a:rPr>
              <a:t>is </a:t>
            </a:r>
            <a:r>
              <a:rPr dirty="0" sz="1400" spc="-60">
                <a:latin typeface="Arial"/>
                <a:cs typeface="Arial"/>
              </a:rPr>
              <a:t>their  </a:t>
            </a:r>
            <a:r>
              <a:rPr dirty="0" sz="1400" spc="-55">
                <a:latin typeface="Arial"/>
                <a:cs typeface="Arial"/>
              </a:rPr>
              <a:t>inefficient </a:t>
            </a:r>
            <a:r>
              <a:rPr dirty="0" sz="1400" spc="-80">
                <a:latin typeface="Arial"/>
                <a:cs typeface="Arial"/>
              </a:rPr>
              <a:t>use </a:t>
            </a:r>
            <a:r>
              <a:rPr dirty="0" sz="1400" spc="-60">
                <a:latin typeface="Arial"/>
                <a:cs typeface="Arial"/>
              </a:rPr>
              <a:t>of </a:t>
            </a:r>
            <a:r>
              <a:rPr dirty="0" sz="1400" spc="-65">
                <a:latin typeface="Arial"/>
                <a:cs typeface="Arial"/>
              </a:rPr>
              <a:t>logic </a:t>
            </a:r>
            <a:r>
              <a:rPr dirty="0" sz="1400" spc="-55">
                <a:latin typeface="Arial"/>
                <a:cs typeface="Arial"/>
              </a:rPr>
              <a:t>capacity. </a:t>
            </a:r>
            <a:r>
              <a:rPr dirty="0" sz="1400" spc="-40">
                <a:latin typeface="Arial"/>
                <a:cs typeface="Arial"/>
              </a:rPr>
              <a:t>It </a:t>
            </a:r>
            <a:r>
              <a:rPr dirty="0" sz="1400" spc="-55">
                <a:latin typeface="Arial"/>
                <a:cs typeface="Arial"/>
              </a:rPr>
              <a:t>is </a:t>
            </a:r>
            <a:r>
              <a:rPr dirty="0" sz="1400" spc="-70">
                <a:latin typeface="Arial"/>
                <a:cs typeface="Arial"/>
              </a:rPr>
              <a:t>not </a:t>
            </a:r>
            <a:r>
              <a:rPr dirty="0" sz="1400" spc="-75">
                <a:latin typeface="Arial"/>
                <a:cs typeface="Arial"/>
              </a:rPr>
              <a:t>economical </a:t>
            </a:r>
            <a:r>
              <a:rPr dirty="0" sz="1400" spc="-60">
                <a:latin typeface="Arial"/>
                <a:cs typeface="Arial"/>
              </a:rPr>
              <a:t>to </a:t>
            </a:r>
            <a:r>
              <a:rPr dirty="0" sz="1400" spc="-80">
                <a:latin typeface="Arial"/>
                <a:cs typeface="Arial"/>
              </a:rPr>
              <a:t>use </a:t>
            </a:r>
            <a:r>
              <a:rPr dirty="0" sz="1400" spc="-100">
                <a:latin typeface="Arial"/>
                <a:cs typeface="Arial"/>
              </a:rPr>
              <a:t>PROMs </a:t>
            </a:r>
            <a:r>
              <a:rPr dirty="0" sz="1400" spc="-55">
                <a:latin typeface="Arial"/>
                <a:cs typeface="Arial"/>
              </a:rPr>
              <a:t>for  </a:t>
            </a:r>
            <a:r>
              <a:rPr dirty="0" sz="1400" spc="-50">
                <a:latin typeface="Arial"/>
                <a:cs typeface="Arial"/>
              </a:rPr>
              <a:t>all </a:t>
            </a:r>
            <a:r>
              <a:rPr dirty="0" sz="1400" spc="-70">
                <a:latin typeface="Arial"/>
                <a:cs typeface="Arial"/>
              </a:rPr>
              <a:t>those</a:t>
            </a:r>
            <a:r>
              <a:rPr dirty="0" sz="1400" spc="245">
                <a:latin typeface="Arial"/>
                <a:cs typeface="Arial"/>
              </a:rPr>
              <a:t> </a:t>
            </a:r>
            <a:r>
              <a:rPr dirty="0" sz="1400" spc="-55">
                <a:latin typeface="Arial"/>
                <a:cs typeface="Arial"/>
              </a:rPr>
              <a:t>applications. </a:t>
            </a:r>
            <a:r>
              <a:rPr dirty="0" sz="1400" spc="-75">
                <a:latin typeface="Arial"/>
                <a:cs typeface="Arial"/>
              </a:rPr>
              <a:t>Other disadvantages </a:t>
            </a:r>
            <a:r>
              <a:rPr dirty="0" sz="1400" spc="-70">
                <a:latin typeface="Arial"/>
                <a:cs typeface="Arial"/>
              </a:rPr>
              <a:t>include  </a:t>
            </a:r>
            <a:r>
              <a:rPr dirty="0" sz="1400" spc="-60">
                <a:latin typeface="Arial"/>
                <a:cs typeface="Arial"/>
              </a:rPr>
              <a:t>relatively </a:t>
            </a:r>
            <a:r>
              <a:rPr dirty="0" sz="1400" spc="-70">
                <a:latin typeface="Arial"/>
                <a:cs typeface="Arial"/>
              </a:rPr>
              <a:t>higher  </a:t>
            </a:r>
            <a:r>
              <a:rPr dirty="0" sz="1400" spc="-80">
                <a:latin typeface="Arial"/>
                <a:cs typeface="Arial"/>
              </a:rPr>
              <a:t>power </a:t>
            </a:r>
            <a:r>
              <a:rPr dirty="0" sz="1400" spc="-75">
                <a:latin typeface="Arial"/>
                <a:cs typeface="Arial"/>
              </a:rPr>
              <a:t>consumption </a:t>
            </a:r>
            <a:r>
              <a:rPr dirty="0" sz="1400" spc="-80">
                <a:latin typeface="Arial"/>
                <a:cs typeface="Arial"/>
              </a:rPr>
              <a:t>and </a:t>
            </a:r>
            <a:r>
              <a:rPr dirty="0" sz="1400" spc="-85">
                <a:latin typeface="Arial"/>
                <a:cs typeface="Arial"/>
              </a:rPr>
              <a:t>an </a:t>
            </a:r>
            <a:r>
              <a:rPr dirty="0" sz="1400" spc="-55">
                <a:latin typeface="Arial"/>
                <a:cs typeface="Arial"/>
              </a:rPr>
              <a:t>inability </a:t>
            </a:r>
            <a:r>
              <a:rPr dirty="0" sz="1400" spc="-60">
                <a:latin typeface="Arial"/>
                <a:cs typeface="Arial"/>
              </a:rPr>
              <a:t>to </a:t>
            </a:r>
            <a:r>
              <a:rPr dirty="0" sz="1400" spc="-70">
                <a:latin typeface="Arial"/>
                <a:cs typeface="Arial"/>
              </a:rPr>
              <a:t>provide  safe</a:t>
            </a:r>
            <a:r>
              <a:rPr dirty="0" sz="1400" spc="245">
                <a:latin typeface="Arial"/>
                <a:cs typeface="Arial"/>
              </a:rPr>
              <a:t> </a:t>
            </a:r>
            <a:r>
              <a:rPr dirty="0" sz="1400" spc="-75">
                <a:latin typeface="Arial"/>
                <a:cs typeface="Arial"/>
              </a:rPr>
              <a:t>covers </a:t>
            </a:r>
            <a:r>
              <a:rPr dirty="0" sz="1400" spc="-55">
                <a:latin typeface="Arial"/>
                <a:cs typeface="Arial"/>
              </a:rPr>
              <a:t>for  </a:t>
            </a:r>
            <a:r>
              <a:rPr dirty="0" sz="1400" spc="-80">
                <a:latin typeface="Arial"/>
                <a:cs typeface="Arial"/>
              </a:rPr>
              <a:t>asynchronous </a:t>
            </a:r>
            <a:r>
              <a:rPr dirty="0" sz="1400" spc="-65">
                <a:latin typeface="Arial"/>
                <a:cs typeface="Arial"/>
              </a:rPr>
              <a:t>logic </a:t>
            </a:r>
            <a:r>
              <a:rPr dirty="0" sz="1400" spc="-50">
                <a:latin typeface="Arial"/>
                <a:cs typeface="Arial"/>
              </a:rPr>
              <a:t>transitions. </a:t>
            </a:r>
            <a:r>
              <a:rPr dirty="0" sz="1400" spc="-80">
                <a:latin typeface="Arial"/>
                <a:cs typeface="Arial"/>
              </a:rPr>
              <a:t>They </a:t>
            </a:r>
            <a:r>
              <a:rPr dirty="0" sz="1400" spc="-70">
                <a:latin typeface="Arial"/>
                <a:cs typeface="Arial"/>
              </a:rPr>
              <a:t>are </a:t>
            </a:r>
            <a:r>
              <a:rPr dirty="0" sz="1400" spc="-65">
                <a:latin typeface="Arial"/>
                <a:cs typeface="Arial"/>
              </a:rPr>
              <a:t>usually </a:t>
            </a:r>
            <a:r>
              <a:rPr dirty="0" sz="1400" spc="-90">
                <a:latin typeface="Arial"/>
                <a:cs typeface="Arial"/>
              </a:rPr>
              <a:t>much </a:t>
            </a:r>
            <a:r>
              <a:rPr dirty="0" sz="1400" spc="-70">
                <a:latin typeface="Arial"/>
                <a:cs typeface="Arial"/>
              </a:rPr>
              <a:t>slower than </a:t>
            </a:r>
            <a:r>
              <a:rPr dirty="0" sz="1400" spc="-75">
                <a:latin typeface="Arial"/>
                <a:cs typeface="Arial"/>
              </a:rPr>
              <a:t>the  </a:t>
            </a:r>
            <a:r>
              <a:rPr dirty="0" sz="1400" spc="-70">
                <a:latin typeface="Arial"/>
                <a:cs typeface="Arial"/>
              </a:rPr>
              <a:t>dedicated</a:t>
            </a:r>
            <a:r>
              <a:rPr dirty="0" sz="1400" spc="245">
                <a:latin typeface="Arial"/>
                <a:cs typeface="Arial"/>
              </a:rPr>
              <a:t> </a:t>
            </a:r>
            <a:r>
              <a:rPr dirty="0" sz="1400" spc="-65">
                <a:latin typeface="Arial"/>
                <a:cs typeface="Arial"/>
              </a:rPr>
              <a:t>logic </a:t>
            </a:r>
            <a:r>
              <a:rPr dirty="0" sz="1400" spc="-45">
                <a:latin typeface="Arial"/>
                <a:cs typeface="Arial"/>
              </a:rPr>
              <a:t>circuits.  </a:t>
            </a:r>
            <a:r>
              <a:rPr dirty="0" sz="1400" spc="-65">
                <a:latin typeface="Arial"/>
                <a:cs typeface="Arial"/>
              </a:rPr>
              <a:t>Also, </a:t>
            </a:r>
            <a:r>
              <a:rPr dirty="0" sz="1400" spc="-70">
                <a:latin typeface="Arial"/>
                <a:cs typeface="Arial"/>
              </a:rPr>
              <a:t>they  </a:t>
            </a:r>
            <a:r>
              <a:rPr dirty="0" sz="1400" spc="-75">
                <a:latin typeface="Arial"/>
                <a:cs typeface="Arial"/>
              </a:rPr>
              <a:t>cannot </a:t>
            </a:r>
            <a:r>
              <a:rPr dirty="0" sz="1400" spc="-80">
                <a:latin typeface="Arial"/>
                <a:cs typeface="Arial"/>
              </a:rPr>
              <a:t>be used </a:t>
            </a:r>
            <a:r>
              <a:rPr dirty="0" sz="1400" spc="-70">
                <a:latin typeface="Arial"/>
                <a:cs typeface="Arial"/>
              </a:rPr>
              <a:t>to  </a:t>
            </a:r>
            <a:r>
              <a:rPr dirty="0" sz="1400" spc="-75">
                <a:latin typeface="Arial"/>
                <a:cs typeface="Arial"/>
              </a:rPr>
              <a:t>implement  </a:t>
            </a:r>
            <a:r>
              <a:rPr dirty="0" sz="1400" spc="-70">
                <a:latin typeface="Arial"/>
                <a:cs typeface="Arial"/>
              </a:rPr>
              <a:t>sequential </a:t>
            </a:r>
            <a:r>
              <a:rPr dirty="0" sz="1400" spc="-60">
                <a:latin typeface="Arial"/>
                <a:cs typeface="Arial"/>
              </a:rPr>
              <a:t>logic </a:t>
            </a:r>
            <a:r>
              <a:rPr dirty="0" sz="1400" spc="-80">
                <a:latin typeface="Arial"/>
                <a:cs typeface="Arial"/>
              </a:rPr>
              <a:t>owing </a:t>
            </a:r>
            <a:r>
              <a:rPr dirty="0" sz="1400" spc="-60">
                <a:latin typeface="Arial"/>
                <a:cs typeface="Arial"/>
              </a:rPr>
              <a:t>to </a:t>
            </a:r>
            <a:r>
              <a:rPr dirty="0" sz="1400" spc="-65">
                <a:latin typeface="Arial"/>
                <a:cs typeface="Arial"/>
              </a:rPr>
              <a:t>the </a:t>
            </a:r>
            <a:r>
              <a:rPr dirty="0" sz="1400" spc="-80">
                <a:latin typeface="Arial"/>
                <a:cs typeface="Arial"/>
              </a:rPr>
              <a:t>absence </a:t>
            </a:r>
            <a:r>
              <a:rPr dirty="0" sz="1400" spc="-60">
                <a:latin typeface="Arial"/>
                <a:cs typeface="Arial"/>
              </a:rPr>
              <a:t>of </a:t>
            </a:r>
            <a:r>
              <a:rPr dirty="0" sz="1400" spc="-15">
                <a:latin typeface="Arial"/>
                <a:cs typeface="Arial"/>
              </a:rPr>
              <a:t>flip-flops. </a:t>
            </a:r>
            <a:r>
              <a:rPr dirty="0" sz="1400" spc="-95">
                <a:latin typeface="Arial"/>
                <a:cs typeface="Arial"/>
              </a:rPr>
              <a:t>A </a:t>
            </a:r>
            <a:r>
              <a:rPr dirty="0" sz="1400" spc="-70">
                <a:latin typeface="Arial"/>
                <a:cs typeface="Arial"/>
              </a:rPr>
              <a:t>read only </a:t>
            </a:r>
            <a:r>
              <a:rPr dirty="0" sz="1400" spc="-85">
                <a:latin typeface="Arial"/>
                <a:cs typeface="Arial"/>
              </a:rPr>
              <a:t>memory  </a:t>
            </a:r>
            <a:r>
              <a:rPr dirty="0" sz="1400" spc="-75">
                <a:latin typeface="Arial"/>
                <a:cs typeface="Arial"/>
              </a:rPr>
              <a:t>(ROM) </a:t>
            </a:r>
            <a:r>
              <a:rPr dirty="0" sz="1400" spc="-55">
                <a:latin typeface="Arial"/>
                <a:cs typeface="Arial"/>
              </a:rPr>
              <a:t>is </a:t>
            </a:r>
            <a:r>
              <a:rPr dirty="0" sz="1400" spc="-65">
                <a:latin typeface="Arial"/>
                <a:cs typeface="Arial"/>
              </a:rPr>
              <a:t>essentially </a:t>
            </a:r>
            <a:r>
              <a:rPr dirty="0" sz="1400" spc="-80">
                <a:latin typeface="Arial"/>
                <a:cs typeface="Arial"/>
              </a:rPr>
              <a:t>a </a:t>
            </a:r>
            <a:r>
              <a:rPr dirty="0" sz="1400" spc="-90">
                <a:latin typeface="Arial"/>
                <a:cs typeface="Arial"/>
              </a:rPr>
              <a:t>memory </a:t>
            </a:r>
            <a:r>
              <a:rPr dirty="0" sz="1400" spc="-70">
                <a:latin typeface="Arial"/>
                <a:cs typeface="Arial"/>
              </a:rPr>
              <a:t>device </a:t>
            </a:r>
            <a:r>
              <a:rPr dirty="0" sz="1400" spc="-60">
                <a:latin typeface="Arial"/>
                <a:cs typeface="Arial"/>
              </a:rPr>
              <a:t>that </a:t>
            </a:r>
            <a:r>
              <a:rPr dirty="0" sz="1400" spc="-80">
                <a:latin typeface="Arial"/>
                <a:cs typeface="Arial"/>
              </a:rPr>
              <a:t>can </a:t>
            </a:r>
            <a:r>
              <a:rPr dirty="0" sz="1400" spc="-85">
                <a:latin typeface="Arial"/>
                <a:cs typeface="Arial"/>
              </a:rPr>
              <a:t>be </a:t>
            </a:r>
            <a:r>
              <a:rPr dirty="0" sz="1400" spc="-80">
                <a:latin typeface="Arial"/>
                <a:cs typeface="Arial"/>
              </a:rPr>
              <a:t>used </a:t>
            </a:r>
            <a:r>
              <a:rPr dirty="0" sz="1400" spc="-70">
                <a:latin typeface="Arial"/>
                <a:cs typeface="Arial"/>
              </a:rPr>
              <a:t>to </a:t>
            </a:r>
            <a:r>
              <a:rPr dirty="0" sz="1400" spc="-65">
                <a:latin typeface="Arial"/>
                <a:cs typeface="Arial"/>
              </a:rPr>
              <a:t>store </a:t>
            </a:r>
            <a:r>
              <a:rPr dirty="0" sz="1400" spc="-80">
                <a:latin typeface="Arial"/>
                <a:cs typeface="Arial"/>
              </a:rPr>
              <a:t>a  </a:t>
            </a:r>
            <a:r>
              <a:rPr dirty="0" sz="1400" spc="-65">
                <a:latin typeface="Arial"/>
                <a:cs typeface="Arial"/>
              </a:rPr>
              <a:t>certain fixed set </a:t>
            </a:r>
            <a:r>
              <a:rPr dirty="0" sz="1400" spc="-60">
                <a:latin typeface="Arial"/>
                <a:cs typeface="Arial"/>
              </a:rPr>
              <a:t>of </a:t>
            </a:r>
            <a:r>
              <a:rPr dirty="0" sz="1400" spc="-70">
                <a:latin typeface="Arial"/>
                <a:cs typeface="Arial"/>
              </a:rPr>
              <a:t>binary </a:t>
            </a:r>
            <a:r>
              <a:rPr dirty="0" sz="1400" spc="-55">
                <a:latin typeface="Arial"/>
                <a:cs typeface="Arial"/>
              </a:rPr>
              <a:t>information. </a:t>
            </a:r>
            <a:r>
              <a:rPr dirty="0" sz="1400" spc="-90">
                <a:latin typeface="Arial"/>
                <a:cs typeface="Arial"/>
              </a:rPr>
              <a:t>As </a:t>
            </a:r>
            <a:r>
              <a:rPr dirty="0" sz="1400" spc="-65">
                <a:latin typeface="Arial"/>
                <a:cs typeface="Arial"/>
              </a:rPr>
              <a:t>outlined </a:t>
            </a:r>
            <a:r>
              <a:rPr dirty="0" sz="1400" spc="-55">
                <a:latin typeface="Arial"/>
                <a:cs typeface="Arial"/>
              </a:rPr>
              <a:t>earlier, </a:t>
            </a:r>
            <a:r>
              <a:rPr dirty="0" sz="1400" spc="-75">
                <a:latin typeface="Arial"/>
                <a:cs typeface="Arial"/>
              </a:rPr>
              <a:t>these devices  </a:t>
            </a:r>
            <a:r>
              <a:rPr dirty="0" sz="1400" spc="-80">
                <a:latin typeface="Arial"/>
                <a:cs typeface="Arial"/>
              </a:rPr>
              <a:t>have </a:t>
            </a:r>
            <a:r>
              <a:rPr dirty="0" sz="1400" spc="-65">
                <a:latin typeface="Arial"/>
                <a:cs typeface="Arial"/>
              </a:rPr>
              <a:t>certain inherent </a:t>
            </a:r>
            <a:r>
              <a:rPr dirty="0" sz="1400" spc="-60">
                <a:latin typeface="Arial"/>
                <a:cs typeface="Arial"/>
              </a:rPr>
              <a:t>links that </a:t>
            </a:r>
            <a:r>
              <a:rPr dirty="0" sz="1400" spc="-80">
                <a:latin typeface="Arial"/>
                <a:cs typeface="Arial"/>
              </a:rPr>
              <a:t>can be </a:t>
            </a:r>
            <a:r>
              <a:rPr dirty="0" sz="1400" spc="-95">
                <a:latin typeface="Arial"/>
                <a:cs typeface="Arial"/>
              </a:rPr>
              <a:t>made </a:t>
            </a:r>
            <a:r>
              <a:rPr dirty="0" sz="1400" spc="-65">
                <a:latin typeface="Arial"/>
                <a:cs typeface="Arial"/>
              </a:rPr>
              <a:t>or </a:t>
            </a:r>
            <a:r>
              <a:rPr dirty="0" sz="1400" spc="-80">
                <a:latin typeface="Arial"/>
                <a:cs typeface="Arial"/>
              </a:rPr>
              <a:t>broken </a:t>
            </a:r>
            <a:r>
              <a:rPr dirty="0" sz="1400" spc="-75">
                <a:latin typeface="Arial"/>
                <a:cs typeface="Arial"/>
              </a:rPr>
              <a:t>depending </a:t>
            </a:r>
            <a:r>
              <a:rPr dirty="0" sz="1400" spc="-85">
                <a:latin typeface="Arial"/>
                <a:cs typeface="Arial"/>
              </a:rPr>
              <a:t>upon  </a:t>
            </a:r>
            <a:r>
              <a:rPr dirty="0" sz="1400" spc="-65">
                <a:latin typeface="Arial"/>
                <a:cs typeface="Arial"/>
              </a:rPr>
              <a:t>the </a:t>
            </a:r>
            <a:r>
              <a:rPr dirty="0" sz="1400" spc="-70">
                <a:latin typeface="Arial"/>
                <a:cs typeface="Arial"/>
              </a:rPr>
              <a:t>type </a:t>
            </a:r>
            <a:r>
              <a:rPr dirty="0" sz="1400" spc="-60">
                <a:latin typeface="Arial"/>
                <a:cs typeface="Arial"/>
              </a:rPr>
              <a:t>of fusible </a:t>
            </a:r>
            <a:r>
              <a:rPr dirty="0" sz="1400" spc="-55">
                <a:latin typeface="Arial"/>
                <a:cs typeface="Arial"/>
              </a:rPr>
              <a:t>link </a:t>
            </a:r>
            <a:r>
              <a:rPr dirty="0" sz="1400" spc="-60">
                <a:latin typeface="Arial"/>
                <a:cs typeface="Arial"/>
              </a:rPr>
              <a:t>to </a:t>
            </a:r>
            <a:r>
              <a:rPr dirty="0" sz="1400" spc="-65">
                <a:latin typeface="Arial"/>
                <a:cs typeface="Arial"/>
              </a:rPr>
              <a:t>store </a:t>
            </a:r>
            <a:r>
              <a:rPr dirty="0" sz="1400" spc="-80">
                <a:latin typeface="Arial"/>
                <a:cs typeface="Arial"/>
              </a:rPr>
              <a:t>any </a:t>
            </a:r>
            <a:r>
              <a:rPr dirty="0" sz="1400" spc="-45">
                <a:latin typeface="Arial"/>
                <a:cs typeface="Arial"/>
              </a:rPr>
              <a:t>user-specified </a:t>
            </a:r>
            <a:r>
              <a:rPr dirty="0" sz="1400" spc="-70">
                <a:latin typeface="Arial"/>
                <a:cs typeface="Arial"/>
              </a:rPr>
              <a:t>binary </a:t>
            </a:r>
            <a:r>
              <a:rPr dirty="0" sz="1400" spc="-65">
                <a:latin typeface="Arial"/>
                <a:cs typeface="Arial"/>
              </a:rPr>
              <a:t>information in  the </a:t>
            </a:r>
            <a:r>
              <a:rPr dirty="0" sz="1400" spc="-55">
                <a:latin typeface="Arial"/>
                <a:cs typeface="Arial"/>
              </a:rPr>
              <a:t>device. </a:t>
            </a:r>
            <a:r>
              <a:rPr dirty="0" sz="1400" spc="-70">
                <a:latin typeface="Arial"/>
                <a:cs typeface="Arial"/>
              </a:rPr>
              <a:t>While, </a:t>
            </a:r>
            <a:r>
              <a:rPr dirty="0" sz="1400" spc="-60">
                <a:latin typeface="Arial"/>
                <a:cs typeface="Arial"/>
              </a:rPr>
              <a:t>in </a:t>
            </a:r>
            <a:r>
              <a:rPr dirty="0" sz="1400" spc="-70">
                <a:latin typeface="Arial"/>
                <a:cs typeface="Arial"/>
              </a:rPr>
              <a:t>the </a:t>
            </a:r>
            <a:r>
              <a:rPr dirty="0" sz="1400" spc="-80">
                <a:latin typeface="Arial"/>
                <a:cs typeface="Arial"/>
              </a:rPr>
              <a:t>case </a:t>
            </a:r>
            <a:r>
              <a:rPr dirty="0" sz="1400" spc="-60">
                <a:latin typeface="Arial"/>
                <a:cs typeface="Arial"/>
              </a:rPr>
              <a:t>of </a:t>
            </a:r>
            <a:r>
              <a:rPr dirty="0" sz="1400" spc="-80">
                <a:latin typeface="Arial"/>
                <a:cs typeface="Arial"/>
              </a:rPr>
              <a:t>a </a:t>
            </a:r>
            <a:r>
              <a:rPr dirty="0" sz="1400" spc="-70">
                <a:latin typeface="Arial"/>
                <a:cs typeface="Arial"/>
              </a:rPr>
              <a:t>conventional </a:t>
            </a:r>
            <a:r>
              <a:rPr dirty="0" sz="1400" spc="-60">
                <a:latin typeface="Arial"/>
                <a:cs typeface="Arial"/>
              </a:rPr>
              <a:t>fusible </a:t>
            </a:r>
            <a:r>
              <a:rPr dirty="0" sz="1400" spc="-55">
                <a:latin typeface="Arial"/>
                <a:cs typeface="Arial"/>
              </a:rPr>
              <a:t>link, </a:t>
            </a:r>
            <a:r>
              <a:rPr dirty="0" sz="1400" spc="-70">
                <a:latin typeface="Arial"/>
                <a:cs typeface="Arial"/>
              </a:rPr>
              <a:t>relevant  interconnections </a:t>
            </a:r>
            <a:r>
              <a:rPr dirty="0" sz="1400" spc="-75">
                <a:latin typeface="Arial"/>
                <a:cs typeface="Arial"/>
              </a:rPr>
              <a:t>are broken </a:t>
            </a:r>
            <a:r>
              <a:rPr dirty="0" sz="1400" spc="-60">
                <a:latin typeface="Arial"/>
                <a:cs typeface="Arial"/>
              </a:rPr>
              <a:t>to </a:t>
            </a:r>
            <a:r>
              <a:rPr dirty="0" sz="1400" spc="-80">
                <a:latin typeface="Arial"/>
                <a:cs typeface="Arial"/>
              </a:rPr>
              <a:t>program </a:t>
            </a:r>
            <a:r>
              <a:rPr dirty="0" sz="1400" spc="-65">
                <a:latin typeface="Arial"/>
                <a:cs typeface="Arial"/>
              </a:rPr>
              <a:t>the </a:t>
            </a:r>
            <a:r>
              <a:rPr dirty="0" sz="1400" spc="-70">
                <a:latin typeface="Arial"/>
                <a:cs typeface="Arial"/>
              </a:rPr>
              <a:t>device, </a:t>
            </a:r>
            <a:r>
              <a:rPr dirty="0" sz="1400" spc="-60">
                <a:latin typeface="Arial"/>
                <a:cs typeface="Arial"/>
              </a:rPr>
              <a:t>in </a:t>
            </a:r>
            <a:r>
              <a:rPr dirty="0" sz="1400" spc="-70">
                <a:latin typeface="Arial"/>
                <a:cs typeface="Arial"/>
              </a:rPr>
              <a:t>the </a:t>
            </a:r>
            <a:r>
              <a:rPr dirty="0" sz="1400" spc="-80">
                <a:latin typeface="Arial"/>
                <a:cs typeface="Arial"/>
              </a:rPr>
              <a:t>case </a:t>
            </a:r>
            <a:r>
              <a:rPr dirty="0" sz="1400" spc="-60">
                <a:latin typeface="Arial"/>
                <a:cs typeface="Arial"/>
              </a:rPr>
              <a:t>of </a:t>
            </a:r>
            <a:r>
              <a:rPr dirty="0" sz="1400" spc="-85">
                <a:latin typeface="Arial"/>
                <a:cs typeface="Arial"/>
              </a:rPr>
              <a:t>an  </a:t>
            </a:r>
            <a:r>
              <a:rPr dirty="0" sz="1400" spc="-65">
                <a:latin typeface="Arial"/>
                <a:cs typeface="Arial"/>
              </a:rPr>
              <a:t>antifuse </a:t>
            </a:r>
            <a:r>
              <a:rPr dirty="0" sz="1400" spc="-70">
                <a:latin typeface="Arial"/>
                <a:cs typeface="Arial"/>
              </a:rPr>
              <a:t>the </a:t>
            </a:r>
            <a:r>
              <a:rPr dirty="0" sz="1400" spc="-65">
                <a:latin typeface="Arial"/>
                <a:cs typeface="Arial"/>
              </a:rPr>
              <a:t>relevant </a:t>
            </a:r>
            <a:r>
              <a:rPr dirty="0" sz="1400" spc="-70">
                <a:latin typeface="Arial"/>
                <a:cs typeface="Arial"/>
              </a:rPr>
              <a:t>interconnections </a:t>
            </a:r>
            <a:r>
              <a:rPr dirty="0" sz="1400" spc="-65">
                <a:latin typeface="Arial"/>
                <a:cs typeface="Arial"/>
              </a:rPr>
              <a:t>are </a:t>
            </a:r>
            <a:r>
              <a:rPr dirty="0" sz="1400" spc="-90">
                <a:latin typeface="Arial"/>
                <a:cs typeface="Arial"/>
              </a:rPr>
              <a:t>made </a:t>
            </a:r>
            <a:r>
              <a:rPr dirty="0" sz="1400" spc="-60">
                <a:latin typeface="Arial"/>
                <a:cs typeface="Arial"/>
              </a:rPr>
              <a:t>to </a:t>
            </a:r>
            <a:r>
              <a:rPr dirty="0" sz="1400" spc="-80">
                <a:latin typeface="Arial"/>
                <a:cs typeface="Arial"/>
              </a:rPr>
              <a:t>do </a:t>
            </a:r>
            <a:r>
              <a:rPr dirty="0" sz="1400" spc="-70">
                <a:latin typeface="Arial"/>
                <a:cs typeface="Arial"/>
              </a:rPr>
              <a:t>the </a:t>
            </a:r>
            <a:r>
              <a:rPr dirty="0" sz="1400" spc="-90">
                <a:latin typeface="Arial"/>
                <a:cs typeface="Arial"/>
              </a:rPr>
              <a:t>same </a:t>
            </a:r>
            <a:r>
              <a:rPr dirty="0" sz="1400" spc="-35">
                <a:latin typeface="Arial"/>
                <a:cs typeface="Arial"/>
              </a:rPr>
              <a:t>job.</a:t>
            </a:r>
            <a:r>
              <a:rPr dirty="0" sz="1400" spc="114">
                <a:latin typeface="Arial"/>
                <a:cs typeface="Arial"/>
              </a:rPr>
              <a:t> </a:t>
            </a:r>
            <a:r>
              <a:rPr dirty="0" sz="1400" spc="-65">
                <a:latin typeface="Arial"/>
                <a:cs typeface="Arial"/>
              </a:rPr>
              <a:t>This</a:t>
            </a:r>
            <a:endParaRPr sz="140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312902" y="304799"/>
            <a:ext cx="6937781" cy="1007772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614"/>
              </a:lnSpc>
            </a:pPr>
            <a:fld id="{81D60167-4931-47E6-BA6A-407CBD079E47}" type="slidenum">
              <a:rPr dirty="0" spc="-5"/>
              <a:t>1</a:t>
            </a:fld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63372" y="469493"/>
            <a:ext cx="2743835" cy="5105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13599"/>
              </a:lnSpc>
              <a:spcBef>
                <a:spcPts val="95"/>
              </a:spcBef>
            </a:pPr>
            <a:r>
              <a:rPr dirty="0" sz="1400" spc="-5" i="1">
                <a:latin typeface="Lucida Calligraphy"/>
                <a:cs typeface="Lucida Calligraphy"/>
              </a:rPr>
              <a:t>Lecture five: </a:t>
            </a:r>
            <a:r>
              <a:rPr dirty="0" sz="1400" i="1">
                <a:latin typeface="Lucida Calligraphy"/>
                <a:cs typeface="Lucida Calligraphy"/>
              </a:rPr>
              <a:t>Programmable  </a:t>
            </a:r>
            <a:r>
              <a:rPr dirty="0" sz="1400" spc="-5" i="1">
                <a:latin typeface="Lucida Calligraphy"/>
                <a:cs typeface="Lucida Calligraphy"/>
              </a:rPr>
              <a:t>Logic Devices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495675" y="466470"/>
            <a:ext cx="857250" cy="7383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5077967" y="509015"/>
            <a:ext cx="2057399" cy="50901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5243321" y="437488"/>
            <a:ext cx="1727835" cy="5803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69875" marR="5080" indent="-257810">
              <a:lnSpc>
                <a:spcPct val="130000"/>
              </a:lnSpc>
              <a:spcBef>
                <a:spcPts val="100"/>
              </a:spcBef>
            </a:pPr>
            <a:r>
              <a:rPr dirty="0" sz="1400" i="1">
                <a:latin typeface="Lucida Calligraphy"/>
                <a:cs typeface="Lucida Calligraphy"/>
              </a:rPr>
              <a:t>Asst. </a:t>
            </a:r>
            <a:r>
              <a:rPr dirty="0" sz="1400" spc="-5" i="1">
                <a:latin typeface="Lucida Calligraphy"/>
                <a:cs typeface="Lucida Calligraphy"/>
              </a:rPr>
              <a:t>Lec.</a:t>
            </a:r>
            <a:r>
              <a:rPr dirty="0" sz="1400" spc="-55" i="1">
                <a:latin typeface="Lucida Calligraphy"/>
                <a:cs typeface="Lucida Calligraphy"/>
              </a:rPr>
              <a:t> </a:t>
            </a:r>
            <a:r>
              <a:rPr dirty="0" sz="1400" spc="-10" i="1">
                <a:latin typeface="Lucida Calligraphy"/>
                <a:cs typeface="Lucida Calligraphy"/>
              </a:rPr>
              <a:t>Hussien  </a:t>
            </a:r>
            <a:r>
              <a:rPr dirty="0" sz="1400" spc="-5" i="1">
                <a:latin typeface="Lucida Calligraphy"/>
                <a:cs typeface="Lucida Calligraphy"/>
              </a:rPr>
              <a:t>Yossif</a:t>
            </a:r>
            <a:r>
              <a:rPr dirty="0" sz="1400" spc="-25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Radhi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30604" y="1250034"/>
            <a:ext cx="5302885" cy="8317230"/>
          </a:xfrm>
          <a:prstGeom prst="rect">
            <a:avLst/>
          </a:prstGeom>
        </p:spPr>
        <p:txBody>
          <a:bodyPr wrap="square" lIns="0" tIns="9461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45"/>
              </a:spcBef>
            </a:pPr>
            <a:r>
              <a:rPr dirty="0" sz="1400" spc="-55">
                <a:latin typeface="Arial"/>
                <a:cs typeface="Arial"/>
              </a:rPr>
              <a:t>is</a:t>
            </a:r>
            <a:r>
              <a:rPr dirty="0" sz="1400" spc="65">
                <a:latin typeface="Arial"/>
                <a:cs typeface="Arial"/>
              </a:rPr>
              <a:t> </a:t>
            </a:r>
            <a:r>
              <a:rPr dirty="0" sz="1400" spc="-60">
                <a:latin typeface="Arial"/>
                <a:cs typeface="Arial"/>
              </a:rPr>
              <a:t>illustrated</a:t>
            </a:r>
            <a:r>
              <a:rPr dirty="0" sz="1400" spc="65">
                <a:latin typeface="Arial"/>
                <a:cs typeface="Arial"/>
              </a:rPr>
              <a:t> </a:t>
            </a:r>
            <a:r>
              <a:rPr dirty="0" sz="1400" spc="-65">
                <a:latin typeface="Arial"/>
                <a:cs typeface="Arial"/>
              </a:rPr>
              <a:t>in</a:t>
            </a:r>
            <a:r>
              <a:rPr dirty="0" sz="1400" spc="70">
                <a:latin typeface="Arial"/>
                <a:cs typeface="Arial"/>
              </a:rPr>
              <a:t> </a:t>
            </a:r>
            <a:r>
              <a:rPr dirty="0" sz="1400" spc="-20">
                <a:latin typeface="Arial"/>
                <a:cs typeface="Arial"/>
              </a:rPr>
              <a:t>Fig.2.</a:t>
            </a:r>
            <a:r>
              <a:rPr dirty="0" sz="1400" spc="50">
                <a:latin typeface="Arial"/>
                <a:cs typeface="Arial"/>
              </a:rPr>
              <a:t> </a:t>
            </a:r>
            <a:r>
              <a:rPr dirty="0" sz="1400" spc="-70">
                <a:latin typeface="Arial"/>
                <a:cs typeface="Arial"/>
              </a:rPr>
              <a:t>Figure</a:t>
            </a:r>
            <a:r>
              <a:rPr dirty="0" sz="1400" spc="65">
                <a:latin typeface="Arial"/>
                <a:cs typeface="Arial"/>
              </a:rPr>
              <a:t> </a:t>
            </a:r>
            <a:r>
              <a:rPr dirty="0" sz="1400" spc="-40">
                <a:latin typeface="Arial"/>
                <a:cs typeface="Arial"/>
              </a:rPr>
              <a:t>2(a)</a:t>
            </a:r>
            <a:r>
              <a:rPr dirty="0" sz="1400" spc="55">
                <a:latin typeface="Arial"/>
                <a:cs typeface="Arial"/>
              </a:rPr>
              <a:t> </a:t>
            </a:r>
            <a:r>
              <a:rPr dirty="0" sz="1400" spc="-80">
                <a:latin typeface="Arial"/>
                <a:cs typeface="Arial"/>
              </a:rPr>
              <a:t>shows</a:t>
            </a:r>
            <a:r>
              <a:rPr dirty="0" sz="1400" spc="60">
                <a:latin typeface="Arial"/>
                <a:cs typeface="Arial"/>
              </a:rPr>
              <a:t> </a:t>
            </a:r>
            <a:r>
              <a:rPr dirty="0" sz="1400" spc="-70">
                <a:latin typeface="Arial"/>
                <a:cs typeface="Arial"/>
              </a:rPr>
              <a:t>the</a:t>
            </a:r>
            <a:r>
              <a:rPr dirty="0" sz="1400" spc="55">
                <a:latin typeface="Arial"/>
                <a:cs typeface="Arial"/>
              </a:rPr>
              <a:t> </a:t>
            </a:r>
            <a:r>
              <a:rPr dirty="0" sz="1400" spc="-60">
                <a:latin typeface="Arial"/>
                <a:cs typeface="Arial"/>
              </a:rPr>
              <a:t>internal</a:t>
            </a:r>
            <a:r>
              <a:rPr dirty="0" sz="1400" spc="60">
                <a:latin typeface="Arial"/>
                <a:cs typeface="Arial"/>
              </a:rPr>
              <a:t> </a:t>
            </a:r>
            <a:r>
              <a:rPr dirty="0" sz="1400" spc="-65">
                <a:latin typeface="Arial"/>
                <a:cs typeface="Arial"/>
              </a:rPr>
              <a:t>logic</a:t>
            </a:r>
            <a:r>
              <a:rPr dirty="0" sz="1400" spc="60">
                <a:latin typeface="Arial"/>
                <a:cs typeface="Arial"/>
              </a:rPr>
              <a:t> </a:t>
            </a:r>
            <a:r>
              <a:rPr dirty="0" sz="1400" spc="-75">
                <a:latin typeface="Arial"/>
                <a:cs typeface="Arial"/>
              </a:rPr>
              <a:t>diagram</a:t>
            </a:r>
            <a:r>
              <a:rPr dirty="0" sz="1400" spc="55">
                <a:latin typeface="Arial"/>
                <a:cs typeface="Arial"/>
              </a:rPr>
              <a:t> </a:t>
            </a:r>
            <a:r>
              <a:rPr dirty="0" sz="1400" spc="-55">
                <a:latin typeface="Arial"/>
                <a:cs typeface="Arial"/>
              </a:rPr>
              <a:t>of</a:t>
            </a:r>
            <a:r>
              <a:rPr dirty="0" sz="1400" spc="60">
                <a:latin typeface="Arial"/>
                <a:cs typeface="Arial"/>
              </a:rPr>
              <a:t> </a:t>
            </a:r>
            <a:r>
              <a:rPr dirty="0" sz="1400" spc="-80">
                <a:latin typeface="Arial"/>
                <a:cs typeface="Arial"/>
              </a:rPr>
              <a:t>a</a:t>
            </a:r>
            <a:r>
              <a:rPr dirty="0" sz="1400" spc="50">
                <a:latin typeface="Arial"/>
                <a:cs typeface="Arial"/>
              </a:rPr>
              <a:t> </a:t>
            </a:r>
            <a:r>
              <a:rPr dirty="0" sz="1400" spc="-45">
                <a:latin typeface="Arial"/>
                <a:cs typeface="Arial"/>
              </a:rPr>
              <a:t>4</a:t>
            </a:r>
            <a:endParaRPr sz="1400">
              <a:latin typeface="Arial"/>
              <a:cs typeface="Arial"/>
            </a:endParaRPr>
          </a:p>
          <a:p>
            <a:pPr algn="just" marL="12700" marR="5080">
              <a:lnSpc>
                <a:spcPct val="138200"/>
              </a:lnSpc>
              <a:spcBef>
                <a:spcPts val="5"/>
              </a:spcBef>
            </a:pPr>
            <a:r>
              <a:rPr dirty="0" sz="1400" spc="-25">
                <a:latin typeface="MS Gothic"/>
                <a:cs typeface="MS Gothic"/>
              </a:rPr>
              <a:t>×</a:t>
            </a:r>
            <a:r>
              <a:rPr dirty="0" sz="1400" spc="-25">
                <a:latin typeface="Arial"/>
                <a:cs typeface="Arial"/>
              </a:rPr>
              <a:t>2 </a:t>
            </a:r>
            <a:r>
              <a:rPr dirty="0" sz="1400" spc="-80">
                <a:latin typeface="Arial"/>
                <a:cs typeface="Arial"/>
              </a:rPr>
              <a:t>PROM. The </a:t>
            </a:r>
            <a:r>
              <a:rPr dirty="0" sz="1400" spc="-65">
                <a:latin typeface="Arial"/>
                <a:cs typeface="Arial"/>
              </a:rPr>
              <a:t>figure </a:t>
            </a:r>
            <a:r>
              <a:rPr dirty="0" sz="1400" spc="-85">
                <a:latin typeface="Arial"/>
                <a:cs typeface="Arial"/>
              </a:rPr>
              <a:t>shows </a:t>
            </a:r>
            <a:r>
              <a:rPr dirty="0" sz="1400" spc="-80">
                <a:latin typeface="Arial"/>
                <a:cs typeface="Arial"/>
              </a:rPr>
              <a:t>an </a:t>
            </a:r>
            <a:r>
              <a:rPr dirty="0" sz="1400" spc="-85">
                <a:latin typeface="Arial"/>
                <a:cs typeface="Arial"/>
              </a:rPr>
              <a:t>unprogrammed </a:t>
            </a:r>
            <a:r>
              <a:rPr dirty="0" sz="1400" spc="-80">
                <a:latin typeface="Arial"/>
                <a:cs typeface="Arial"/>
              </a:rPr>
              <a:t>PROM. </a:t>
            </a:r>
            <a:r>
              <a:rPr dirty="0" sz="1400" spc="-70">
                <a:latin typeface="Arial"/>
                <a:cs typeface="Arial"/>
              </a:rPr>
              <a:t>Figures </a:t>
            </a:r>
            <a:r>
              <a:rPr dirty="0" sz="1400" spc="-45">
                <a:latin typeface="Arial"/>
                <a:cs typeface="Arial"/>
              </a:rPr>
              <a:t>2 </a:t>
            </a:r>
            <a:r>
              <a:rPr dirty="0" sz="1400" spc="-40">
                <a:latin typeface="Arial"/>
                <a:cs typeface="Arial"/>
              </a:rPr>
              <a:t>(b)  </a:t>
            </a:r>
            <a:r>
              <a:rPr dirty="0" sz="1400" spc="-80">
                <a:latin typeface="Arial"/>
                <a:cs typeface="Arial"/>
              </a:rPr>
              <a:t>and </a:t>
            </a:r>
            <a:r>
              <a:rPr dirty="0" sz="1400" spc="-35">
                <a:latin typeface="Arial"/>
                <a:cs typeface="Arial"/>
              </a:rPr>
              <a:t>(c) </a:t>
            </a:r>
            <a:r>
              <a:rPr dirty="0" sz="1400" spc="-65">
                <a:latin typeface="Arial"/>
                <a:cs typeface="Arial"/>
              </a:rPr>
              <a:t>respectively </a:t>
            </a:r>
            <a:r>
              <a:rPr dirty="0" sz="1400" spc="-85">
                <a:latin typeface="Arial"/>
                <a:cs typeface="Arial"/>
              </a:rPr>
              <a:t>show </a:t>
            </a:r>
            <a:r>
              <a:rPr dirty="0" sz="1400" spc="-70">
                <a:latin typeface="Arial"/>
                <a:cs typeface="Arial"/>
              </a:rPr>
              <a:t>the </a:t>
            </a:r>
            <a:r>
              <a:rPr dirty="0" sz="1400" spc="-80">
                <a:latin typeface="Arial"/>
                <a:cs typeface="Arial"/>
              </a:rPr>
              <a:t>use </a:t>
            </a:r>
            <a:r>
              <a:rPr dirty="0" sz="1400" spc="-60">
                <a:latin typeface="Arial"/>
                <a:cs typeface="Arial"/>
              </a:rPr>
              <a:t>of </a:t>
            </a:r>
            <a:r>
              <a:rPr dirty="0" sz="1400" spc="-80">
                <a:latin typeface="Arial"/>
                <a:cs typeface="Arial"/>
              </a:rPr>
              <a:t>a </a:t>
            </a:r>
            <a:r>
              <a:rPr dirty="0" sz="1400" spc="-75">
                <a:latin typeface="Arial"/>
                <a:cs typeface="Arial"/>
              </a:rPr>
              <a:t>fuse </a:t>
            </a:r>
            <a:r>
              <a:rPr dirty="0" sz="1400" spc="-80">
                <a:latin typeface="Arial"/>
                <a:cs typeface="Arial"/>
              </a:rPr>
              <a:t>and </a:t>
            </a:r>
            <a:r>
              <a:rPr dirty="0" sz="1400" spc="-85">
                <a:latin typeface="Arial"/>
                <a:cs typeface="Arial"/>
              </a:rPr>
              <a:t>an </a:t>
            </a:r>
            <a:r>
              <a:rPr dirty="0" sz="1400" spc="-65">
                <a:latin typeface="Arial"/>
                <a:cs typeface="Arial"/>
              </a:rPr>
              <a:t>antifuse </a:t>
            </a:r>
            <a:r>
              <a:rPr dirty="0" sz="1400" spc="-70">
                <a:latin typeface="Arial"/>
                <a:cs typeface="Arial"/>
              </a:rPr>
              <a:t>to </a:t>
            </a:r>
            <a:r>
              <a:rPr dirty="0" sz="1400" spc="-80">
                <a:latin typeface="Arial"/>
                <a:cs typeface="Arial"/>
              </a:rPr>
              <a:t>produce  </a:t>
            </a:r>
            <a:r>
              <a:rPr dirty="0" sz="1400" spc="-25">
                <a:latin typeface="Arial"/>
                <a:cs typeface="Arial"/>
              </a:rPr>
              <a:t>output-1 </a:t>
            </a:r>
            <a:r>
              <a:rPr dirty="0" sz="1400" spc="-80">
                <a:latin typeface="Arial"/>
                <a:cs typeface="Arial"/>
              </a:rPr>
              <a:t>= </a:t>
            </a:r>
            <a:r>
              <a:rPr dirty="0" sz="1400" spc="-45">
                <a:latin typeface="Arial"/>
                <a:cs typeface="Arial"/>
              </a:rPr>
              <a:t>AB. </a:t>
            </a:r>
            <a:r>
              <a:rPr dirty="0" sz="1400" spc="-80">
                <a:latin typeface="Arial"/>
                <a:cs typeface="Arial"/>
              </a:rPr>
              <a:t>Note </a:t>
            </a:r>
            <a:r>
              <a:rPr dirty="0" sz="1400" spc="-60">
                <a:latin typeface="Arial"/>
                <a:cs typeface="Arial"/>
              </a:rPr>
              <a:t>that in </a:t>
            </a:r>
            <a:r>
              <a:rPr dirty="0" sz="1400" spc="-70">
                <a:latin typeface="Arial"/>
                <a:cs typeface="Arial"/>
              </a:rPr>
              <a:t>the </a:t>
            </a:r>
            <a:r>
              <a:rPr dirty="0" sz="1400" spc="-80">
                <a:latin typeface="Arial"/>
                <a:cs typeface="Arial"/>
              </a:rPr>
              <a:t>case </a:t>
            </a:r>
            <a:r>
              <a:rPr dirty="0" sz="1400" spc="-60">
                <a:latin typeface="Arial"/>
                <a:cs typeface="Arial"/>
              </a:rPr>
              <a:t>of </a:t>
            </a:r>
            <a:r>
              <a:rPr dirty="0" sz="1400" spc="-80">
                <a:latin typeface="Arial"/>
                <a:cs typeface="Arial"/>
              </a:rPr>
              <a:t>a </a:t>
            </a:r>
            <a:r>
              <a:rPr dirty="0" sz="1400" spc="-70">
                <a:latin typeface="Arial"/>
                <a:cs typeface="Arial"/>
              </a:rPr>
              <a:t>fuse </a:t>
            </a:r>
            <a:r>
              <a:rPr dirty="0" sz="1400" spc="-85">
                <a:latin typeface="Arial"/>
                <a:cs typeface="Arial"/>
              </a:rPr>
              <a:t>an unprogrammed  </a:t>
            </a:r>
            <a:r>
              <a:rPr dirty="0" sz="1400" spc="-70">
                <a:latin typeface="Arial"/>
                <a:cs typeface="Arial"/>
              </a:rPr>
              <a:t>interconnection</a:t>
            </a:r>
            <a:r>
              <a:rPr dirty="0" sz="1400" spc="245">
                <a:latin typeface="Arial"/>
                <a:cs typeface="Arial"/>
              </a:rPr>
              <a:t> </a:t>
            </a:r>
            <a:r>
              <a:rPr dirty="0" sz="1400" spc="-55">
                <a:latin typeface="Arial"/>
                <a:cs typeface="Arial"/>
              </a:rPr>
              <a:t>is </a:t>
            </a:r>
            <a:r>
              <a:rPr dirty="0" sz="1400" spc="-80">
                <a:latin typeface="Arial"/>
                <a:cs typeface="Arial"/>
              </a:rPr>
              <a:t>a </a:t>
            </a:r>
            <a:r>
              <a:rPr dirty="0" sz="1400" spc="-5">
                <a:latin typeface="Arial"/>
                <a:cs typeface="Arial"/>
              </a:rPr>
              <a:t>‘make’ </a:t>
            </a:r>
            <a:r>
              <a:rPr dirty="0" sz="1400" spc="-70">
                <a:latin typeface="Arial"/>
                <a:cs typeface="Arial"/>
              </a:rPr>
              <a:t>connection, </a:t>
            </a:r>
            <a:r>
              <a:rPr dirty="0" sz="1400" spc="-80">
                <a:latin typeface="Arial"/>
                <a:cs typeface="Arial"/>
              </a:rPr>
              <a:t>whereas </a:t>
            </a:r>
            <a:r>
              <a:rPr dirty="0" sz="1400" spc="-60">
                <a:latin typeface="Arial"/>
                <a:cs typeface="Arial"/>
              </a:rPr>
              <a:t>in </a:t>
            </a:r>
            <a:r>
              <a:rPr dirty="0" sz="1400" spc="-70">
                <a:latin typeface="Arial"/>
                <a:cs typeface="Arial"/>
              </a:rPr>
              <a:t>the  </a:t>
            </a:r>
            <a:r>
              <a:rPr dirty="0" sz="1400" spc="-80">
                <a:latin typeface="Arial"/>
                <a:cs typeface="Arial"/>
              </a:rPr>
              <a:t>case </a:t>
            </a:r>
            <a:r>
              <a:rPr dirty="0" sz="1400" spc="-60">
                <a:latin typeface="Arial"/>
                <a:cs typeface="Arial"/>
              </a:rPr>
              <a:t>of </a:t>
            </a:r>
            <a:r>
              <a:rPr dirty="0" sz="1400" spc="-85">
                <a:latin typeface="Arial"/>
                <a:cs typeface="Arial"/>
              </a:rPr>
              <a:t>an  </a:t>
            </a:r>
            <a:r>
              <a:rPr dirty="0" sz="1400" spc="-65">
                <a:latin typeface="Arial"/>
                <a:cs typeface="Arial"/>
              </a:rPr>
              <a:t>antifuse </a:t>
            </a:r>
            <a:r>
              <a:rPr dirty="0" sz="1400" spc="-40">
                <a:latin typeface="Arial"/>
                <a:cs typeface="Arial"/>
              </a:rPr>
              <a:t>it </a:t>
            </a:r>
            <a:r>
              <a:rPr dirty="0" sz="1400" spc="-55">
                <a:latin typeface="Arial"/>
                <a:cs typeface="Arial"/>
              </a:rPr>
              <a:t>is </a:t>
            </a:r>
            <a:r>
              <a:rPr dirty="0" sz="1400" spc="-80">
                <a:latin typeface="Arial"/>
                <a:cs typeface="Arial"/>
              </a:rPr>
              <a:t>a </a:t>
            </a:r>
            <a:r>
              <a:rPr dirty="0" sz="1400" spc="-10">
                <a:latin typeface="Arial"/>
                <a:cs typeface="Arial"/>
              </a:rPr>
              <a:t>‘break’ </a:t>
            </a:r>
            <a:r>
              <a:rPr dirty="0" sz="1400" spc="-60">
                <a:latin typeface="Arial"/>
                <a:cs typeface="Arial"/>
              </a:rPr>
              <a:t>connection. </a:t>
            </a:r>
            <a:r>
              <a:rPr dirty="0" sz="1400" spc="-90">
                <a:latin typeface="Arial"/>
                <a:cs typeface="Arial"/>
              </a:rPr>
              <a:t>Once </a:t>
            </a:r>
            <a:r>
              <a:rPr dirty="0" sz="1400" spc="-80">
                <a:latin typeface="Arial"/>
                <a:cs typeface="Arial"/>
              </a:rPr>
              <a:t>a </a:t>
            </a:r>
            <a:r>
              <a:rPr dirty="0" sz="1400" spc="-75">
                <a:latin typeface="Arial"/>
                <a:cs typeface="Arial"/>
              </a:rPr>
              <a:t>given </a:t>
            </a:r>
            <a:r>
              <a:rPr dirty="0" sz="1400" spc="-70">
                <a:latin typeface="Arial"/>
                <a:cs typeface="Arial"/>
              </a:rPr>
              <a:t>pattern </a:t>
            </a:r>
            <a:r>
              <a:rPr dirty="0" sz="1400" spc="-55">
                <a:latin typeface="Arial"/>
                <a:cs typeface="Arial"/>
              </a:rPr>
              <a:t>is </a:t>
            </a:r>
            <a:r>
              <a:rPr dirty="0" sz="1400" spc="-75">
                <a:latin typeface="Arial"/>
                <a:cs typeface="Arial"/>
              </a:rPr>
              <a:t>formed, </a:t>
            </a:r>
            <a:r>
              <a:rPr dirty="0" sz="1400" spc="-40">
                <a:latin typeface="Arial"/>
                <a:cs typeface="Arial"/>
              </a:rPr>
              <a:t>it  </a:t>
            </a:r>
            <a:r>
              <a:rPr dirty="0" sz="1400" spc="-75">
                <a:latin typeface="Arial"/>
                <a:cs typeface="Arial"/>
              </a:rPr>
              <a:t>remains </a:t>
            </a:r>
            <a:r>
              <a:rPr dirty="0" sz="1400" spc="-80">
                <a:latin typeface="Arial"/>
                <a:cs typeface="Arial"/>
              </a:rPr>
              <a:t>as such even </a:t>
            </a:r>
            <a:r>
              <a:rPr dirty="0" sz="1400" spc="-40">
                <a:latin typeface="Arial"/>
                <a:cs typeface="Arial"/>
              </a:rPr>
              <a:t>if </a:t>
            </a:r>
            <a:r>
              <a:rPr dirty="0" sz="1400" spc="-80">
                <a:latin typeface="Arial"/>
                <a:cs typeface="Arial"/>
              </a:rPr>
              <a:t>power </a:t>
            </a:r>
            <a:r>
              <a:rPr dirty="0" sz="1400" spc="-55">
                <a:latin typeface="Arial"/>
                <a:cs typeface="Arial"/>
              </a:rPr>
              <a:t>is </a:t>
            </a:r>
            <a:r>
              <a:rPr dirty="0" sz="1400" spc="-70">
                <a:latin typeface="Arial"/>
                <a:cs typeface="Arial"/>
              </a:rPr>
              <a:t>turned </a:t>
            </a:r>
            <a:r>
              <a:rPr dirty="0" sz="1400" spc="-55">
                <a:latin typeface="Arial"/>
                <a:cs typeface="Arial"/>
              </a:rPr>
              <a:t>off </a:t>
            </a:r>
            <a:r>
              <a:rPr dirty="0" sz="1400" spc="-85">
                <a:latin typeface="Arial"/>
                <a:cs typeface="Arial"/>
              </a:rPr>
              <a:t>and </a:t>
            </a:r>
            <a:r>
              <a:rPr dirty="0" sz="1400" spc="-35">
                <a:latin typeface="Arial"/>
                <a:cs typeface="Arial"/>
              </a:rPr>
              <a:t>on. </a:t>
            </a:r>
            <a:r>
              <a:rPr dirty="0" sz="1400" spc="-60">
                <a:latin typeface="Arial"/>
                <a:cs typeface="Arial"/>
              </a:rPr>
              <a:t>In </a:t>
            </a:r>
            <a:r>
              <a:rPr dirty="0" sz="1400" spc="-75">
                <a:latin typeface="Arial"/>
                <a:cs typeface="Arial"/>
              </a:rPr>
              <a:t>the </a:t>
            </a:r>
            <a:r>
              <a:rPr dirty="0" sz="1400" spc="-80">
                <a:latin typeface="Arial"/>
                <a:cs typeface="Arial"/>
              </a:rPr>
              <a:t>case </a:t>
            </a:r>
            <a:r>
              <a:rPr dirty="0" sz="1400" spc="-60">
                <a:latin typeface="Arial"/>
                <a:cs typeface="Arial"/>
              </a:rPr>
              <a:t>of  </a:t>
            </a:r>
            <a:r>
              <a:rPr dirty="0" sz="1400" spc="-90">
                <a:latin typeface="Arial"/>
                <a:cs typeface="Arial"/>
              </a:rPr>
              <a:t>PROMs, </a:t>
            </a:r>
            <a:r>
              <a:rPr dirty="0" sz="1400" spc="-70">
                <a:latin typeface="Arial"/>
                <a:cs typeface="Arial"/>
              </a:rPr>
              <a:t>the user </a:t>
            </a:r>
            <a:r>
              <a:rPr dirty="0" sz="1400" spc="-80">
                <a:latin typeface="Arial"/>
                <a:cs typeface="Arial"/>
              </a:rPr>
              <a:t>can </a:t>
            </a:r>
            <a:r>
              <a:rPr dirty="0" sz="1400" spc="-75">
                <a:latin typeface="Arial"/>
                <a:cs typeface="Arial"/>
              </a:rPr>
              <a:t>erase </a:t>
            </a:r>
            <a:r>
              <a:rPr dirty="0" sz="1400" spc="-70">
                <a:latin typeface="Arial"/>
                <a:cs typeface="Arial"/>
              </a:rPr>
              <a:t>the </a:t>
            </a:r>
            <a:r>
              <a:rPr dirty="0" sz="1400" spc="-75">
                <a:latin typeface="Arial"/>
                <a:cs typeface="Arial"/>
              </a:rPr>
              <a:t>data </a:t>
            </a:r>
            <a:r>
              <a:rPr dirty="0" sz="1400" spc="-70">
                <a:latin typeface="Arial"/>
                <a:cs typeface="Arial"/>
              </a:rPr>
              <a:t>already stored </a:t>
            </a:r>
            <a:r>
              <a:rPr dirty="0" sz="1400" spc="-80">
                <a:latin typeface="Arial"/>
                <a:cs typeface="Arial"/>
              </a:rPr>
              <a:t>on </a:t>
            </a:r>
            <a:r>
              <a:rPr dirty="0" sz="1400" spc="-70">
                <a:latin typeface="Arial"/>
                <a:cs typeface="Arial"/>
              </a:rPr>
              <a:t>the </a:t>
            </a:r>
            <a:r>
              <a:rPr dirty="0" sz="1400" spc="-110">
                <a:latin typeface="Arial"/>
                <a:cs typeface="Arial"/>
              </a:rPr>
              <a:t>ROM </a:t>
            </a:r>
            <a:r>
              <a:rPr dirty="0" sz="1400" spc="-70">
                <a:latin typeface="Arial"/>
                <a:cs typeface="Arial"/>
              </a:rPr>
              <a:t>chip  </a:t>
            </a:r>
            <a:r>
              <a:rPr dirty="0" sz="1400" spc="-80">
                <a:latin typeface="Arial"/>
                <a:cs typeface="Arial"/>
              </a:rPr>
              <a:t>and </a:t>
            </a:r>
            <a:r>
              <a:rPr dirty="0" sz="1400" spc="-70">
                <a:latin typeface="Arial"/>
                <a:cs typeface="Arial"/>
              </a:rPr>
              <a:t>load </a:t>
            </a:r>
            <a:r>
              <a:rPr dirty="0" sz="1400" spc="-40">
                <a:latin typeface="Arial"/>
                <a:cs typeface="Arial"/>
              </a:rPr>
              <a:t>it </a:t>
            </a:r>
            <a:r>
              <a:rPr dirty="0" sz="1400" spc="-65">
                <a:latin typeface="Arial"/>
                <a:cs typeface="Arial"/>
              </a:rPr>
              <a:t>with fresh </a:t>
            </a:r>
            <a:r>
              <a:rPr dirty="0" sz="1400" spc="-45">
                <a:latin typeface="Arial"/>
                <a:cs typeface="Arial"/>
              </a:rPr>
              <a:t>data. </a:t>
            </a:r>
            <a:r>
              <a:rPr dirty="0" sz="1400" spc="-95">
                <a:latin typeface="Arial"/>
                <a:cs typeface="Arial"/>
              </a:rPr>
              <a:t>A </a:t>
            </a:r>
            <a:r>
              <a:rPr dirty="0" sz="1400" spc="-110">
                <a:latin typeface="Arial"/>
                <a:cs typeface="Arial"/>
              </a:rPr>
              <a:t>PROM </a:t>
            </a:r>
            <a:r>
              <a:rPr dirty="0" sz="1400" spc="-60">
                <a:latin typeface="Arial"/>
                <a:cs typeface="Arial"/>
              </a:rPr>
              <a:t>in </a:t>
            </a:r>
            <a:r>
              <a:rPr dirty="0" sz="1400" spc="-70">
                <a:latin typeface="Arial"/>
                <a:cs typeface="Arial"/>
              </a:rPr>
              <a:t>general </a:t>
            </a:r>
            <a:r>
              <a:rPr dirty="0" sz="1400" spc="-80">
                <a:latin typeface="Arial"/>
                <a:cs typeface="Arial"/>
              </a:rPr>
              <a:t>has n </a:t>
            </a:r>
            <a:r>
              <a:rPr dirty="0" sz="1400" spc="-65">
                <a:latin typeface="Arial"/>
                <a:cs typeface="Arial"/>
              </a:rPr>
              <a:t>input lines </a:t>
            </a:r>
            <a:r>
              <a:rPr dirty="0" sz="1400" spc="-80">
                <a:latin typeface="Arial"/>
                <a:cs typeface="Arial"/>
              </a:rPr>
              <a:t>and </a:t>
            </a:r>
            <a:r>
              <a:rPr dirty="0" sz="1400" spc="-114">
                <a:latin typeface="Arial"/>
                <a:cs typeface="Arial"/>
              </a:rPr>
              <a:t>m  </a:t>
            </a:r>
            <a:r>
              <a:rPr dirty="0" sz="1400" spc="-70">
                <a:latin typeface="Arial"/>
                <a:cs typeface="Arial"/>
              </a:rPr>
              <a:t>output </a:t>
            </a:r>
            <a:r>
              <a:rPr dirty="0" sz="1400" spc="-65">
                <a:latin typeface="Arial"/>
                <a:cs typeface="Arial"/>
              </a:rPr>
              <a:t>lines </a:t>
            </a:r>
            <a:r>
              <a:rPr dirty="0" sz="1400" spc="-80">
                <a:latin typeface="Arial"/>
                <a:cs typeface="Arial"/>
              </a:rPr>
              <a:t>and </a:t>
            </a:r>
            <a:r>
              <a:rPr dirty="0" sz="1400" spc="-60">
                <a:latin typeface="Arial"/>
                <a:cs typeface="Arial"/>
              </a:rPr>
              <a:t>is </a:t>
            </a:r>
            <a:r>
              <a:rPr dirty="0" sz="1400" spc="-75">
                <a:latin typeface="Arial"/>
                <a:cs typeface="Arial"/>
              </a:rPr>
              <a:t>designated as </a:t>
            </a:r>
            <a:r>
              <a:rPr dirty="0" sz="1400" spc="-80">
                <a:latin typeface="Arial"/>
                <a:cs typeface="Arial"/>
              </a:rPr>
              <a:t>a</a:t>
            </a:r>
            <a:r>
              <a:rPr dirty="0" sz="1400" spc="-80">
                <a:latin typeface="Arial"/>
                <a:cs typeface="Arial"/>
              </a:rPr>
              <a:t> PROM. </a:t>
            </a:r>
            <a:r>
              <a:rPr dirty="0" sz="1400" spc="-75">
                <a:latin typeface="Arial"/>
                <a:cs typeface="Arial"/>
              </a:rPr>
              <a:t>Looking </a:t>
            </a:r>
            <a:r>
              <a:rPr dirty="0" sz="1400" spc="-60">
                <a:latin typeface="Arial"/>
                <a:cs typeface="Arial"/>
              </a:rPr>
              <a:t>at </a:t>
            </a:r>
            <a:r>
              <a:rPr dirty="0" sz="1400" spc="-70">
                <a:latin typeface="Arial"/>
                <a:cs typeface="Arial"/>
              </a:rPr>
              <a:t>the  </a:t>
            </a:r>
            <a:r>
              <a:rPr dirty="0" sz="1400" spc="-60">
                <a:latin typeface="Arial"/>
                <a:cs typeface="Arial"/>
              </a:rPr>
              <a:t>internal </a:t>
            </a:r>
            <a:r>
              <a:rPr dirty="0" sz="1400" spc="-65">
                <a:latin typeface="Arial"/>
                <a:cs typeface="Arial"/>
              </a:rPr>
              <a:t>architecture </a:t>
            </a:r>
            <a:r>
              <a:rPr dirty="0" sz="1400" spc="-60">
                <a:latin typeface="Arial"/>
                <a:cs typeface="Arial"/>
              </a:rPr>
              <a:t>of </a:t>
            </a:r>
            <a:r>
              <a:rPr dirty="0" sz="1400" spc="-80">
                <a:latin typeface="Arial"/>
                <a:cs typeface="Arial"/>
              </a:rPr>
              <a:t>a </a:t>
            </a:r>
            <a:r>
              <a:rPr dirty="0" sz="1400" spc="-105">
                <a:latin typeface="Arial"/>
                <a:cs typeface="Arial"/>
              </a:rPr>
              <a:t>PROM </a:t>
            </a:r>
            <a:r>
              <a:rPr dirty="0" sz="1400" spc="-70">
                <a:latin typeface="Arial"/>
                <a:cs typeface="Arial"/>
              </a:rPr>
              <a:t>device, </a:t>
            </a:r>
            <a:r>
              <a:rPr dirty="0" sz="1400" spc="-40">
                <a:latin typeface="Arial"/>
                <a:cs typeface="Arial"/>
              </a:rPr>
              <a:t>it </a:t>
            </a:r>
            <a:r>
              <a:rPr dirty="0" sz="1400" spc="-55">
                <a:latin typeface="Arial"/>
                <a:cs typeface="Arial"/>
              </a:rPr>
              <a:t>is </a:t>
            </a:r>
            <a:r>
              <a:rPr dirty="0" sz="1400" spc="-80">
                <a:latin typeface="Arial"/>
                <a:cs typeface="Arial"/>
              </a:rPr>
              <a:t>a </a:t>
            </a:r>
            <a:r>
              <a:rPr dirty="0" sz="1400" spc="-70">
                <a:latin typeface="Arial"/>
                <a:cs typeface="Arial"/>
              </a:rPr>
              <a:t>combinational </a:t>
            </a:r>
            <a:r>
              <a:rPr dirty="0" sz="1400" spc="-55">
                <a:latin typeface="Arial"/>
                <a:cs typeface="Arial"/>
              </a:rPr>
              <a:t>circuit </a:t>
            </a:r>
            <a:r>
              <a:rPr dirty="0" sz="1400" spc="-65">
                <a:latin typeface="Arial"/>
                <a:cs typeface="Arial"/>
              </a:rPr>
              <a:t>with  the </a:t>
            </a:r>
            <a:r>
              <a:rPr dirty="0" sz="1400" spc="-105">
                <a:latin typeface="Arial"/>
                <a:cs typeface="Arial"/>
              </a:rPr>
              <a:t>AND </a:t>
            </a:r>
            <a:r>
              <a:rPr dirty="0" sz="1400" spc="-75">
                <a:latin typeface="Arial"/>
                <a:cs typeface="Arial"/>
              </a:rPr>
              <a:t>gates wired </a:t>
            </a:r>
            <a:r>
              <a:rPr dirty="0" sz="1400" spc="-80">
                <a:latin typeface="Arial"/>
                <a:cs typeface="Arial"/>
              </a:rPr>
              <a:t>as a </a:t>
            </a:r>
            <a:r>
              <a:rPr dirty="0" sz="1400" spc="-75">
                <a:latin typeface="Arial"/>
                <a:cs typeface="Arial"/>
              </a:rPr>
              <a:t>decoder </a:t>
            </a:r>
            <a:r>
              <a:rPr dirty="0" sz="1400" spc="-80">
                <a:latin typeface="Arial"/>
                <a:cs typeface="Arial"/>
              </a:rPr>
              <a:t>and </a:t>
            </a:r>
            <a:r>
              <a:rPr dirty="0" sz="1400" spc="-75">
                <a:latin typeface="Arial"/>
                <a:cs typeface="Arial"/>
              </a:rPr>
              <a:t>having </a:t>
            </a:r>
            <a:r>
              <a:rPr dirty="0" sz="1400" spc="-105">
                <a:latin typeface="Arial"/>
                <a:cs typeface="Arial"/>
              </a:rPr>
              <a:t>OR </a:t>
            </a:r>
            <a:r>
              <a:rPr dirty="0" sz="1400" spc="-75">
                <a:latin typeface="Arial"/>
                <a:cs typeface="Arial"/>
              </a:rPr>
              <a:t>gates equal </a:t>
            </a:r>
            <a:r>
              <a:rPr dirty="0" sz="1400" spc="-60">
                <a:latin typeface="Arial"/>
                <a:cs typeface="Arial"/>
              </a:rPr>
              <a:t>to </a:t>
            </a:r>
            <a:r>
              <a:rPr dirty="0" sz="1400" spc="-70">
                <a:latin typeface="Arial"/>
                <a:cs typeface="Arial"/>
              </a:rPr>
              <a:t>the  </a:t>
            </a:r>
            <a:r>
              <a:rPr dirty="0" sz="1400" spc="-80">
                <a:latin typeface="Arial"/>
                <a:cs typeface="Arial"/>
              </a:rPr>
              <a:t>number </a:t>
            </a:r>
            <a:r>
              <a:rPr dirty="0" sz="1400" spc="-60">
                <a:latin typeface="Arial"/>
                <a:cs typeface="Arial"/>
              </a:rPr>
              <a:t>of </a:t>
            </a:r>
            <a:r>
              <a:rPr dirty="0" sz="1400" spc="-55">
                <a:latin typeface="Arial"/>
                <a:cs typeface="Arial"/>
              </a:rPr>
              <a:t>outputs. </a:t>
            </a:r>
            <a:r>
              <a:rPr dirty="0" sz="1400" spc="-95">
                <a:latin typeface="Arial"/>
                <a:cs typeface="Arial"/>
              </a:rPr>
              <a:t>A </a:t>
            </a:r>
            <a:r>
              <a:rPr dirty="0" sz="1400" spc="-110">
                <a:latin typeface="Arial"/>
                <a:cs typeface="Arial"/>
              </a:rPr>
              <a:t>PROM </a:t>
            </a:r>
            <a:r>
              <a:rPr dirty="0" sz="1400" spc="-65">
                <a:latin typeface="Arial"/>
                <a:cs typeface="Arial"/>
              </a:rPr>
              <a:t>with </a:t>
            </a:r>
            <a:r>
              <a:rPr dirty="0" sz="1400" spc="-60">
                <a:latin typeface="Arial"/>
                <a:cs typeface="Arial"/>
              </a:rPr>
              <a:t>five </a:t>
            </a:r>
            <a:r>
              <a:rPr dirty="0" sz="1400" spc="-65">
                <a:latin typeface="Arial"/>
                <a:cs typeface="Arial"/>
              </a:rPr>
              <a:t>input lines </a:t>
            </a:r>
            <a:r>
              <a:rPr dirty="0" sz="1400" spc="-80">
                <a:latin typeface="Arial"/>
                <a:cs typeface="Arial"/>
              </a:rPr>
              <a:t>and </a:t>
            </a:r>
            <a:r>
              <a:rPr dirty="0" sz="1400" spc="-65">
                <a:latin typeface="Arial"/>
                <a:cs typeface="Arial"/>
              </a:rPr>
              <a:t>four output </a:t>
            </a:r>
            <a:r>
              <a:rPr dirty="0" sz="1400" spc="-60">
                <a:latin typeface="Arial"/>
                <a:cs typeface="Arial"/>
              </a:rPr>
              <a:t>lines,  </a:t>
            </a:r>
            <a:r>
              <a:rPr dirty="0" sz="1400" spc="-55">
                <a:latin typeface="Arial"/>
                <a:cs typeface="Arial"/>
              </a:rPr>
              <a:t>for </a:t>
            </a:r>
            <a:r>
              <a:rPr dirty="0" sz="1400" spc="-65">
                <a:latin typeface="Arial"/>
                <a:cs typeface="Arial"/>
              </a:rPr>
              <a:t>instance, </a:t>
            </a:r>
            <a:r>
              <a:rPr dirty="0" sz="1400" spc="-80">
                <a:latin typeface="Arial"/>
                <a:cs typeface="Arial"/>
              </a:rPr>
              <a:t>would have </a:t>
            </a:r>
            <a:r>
              <a:rPr dirty="0" sz="1400" spc="-70">
                <a:latin typeface="Arial"/>
                <a:cs typeface="Arial"/>
              </a:rPr>
              <a:t>the equivalent </a:t>
            </a:r>
            <a:r>
              <a:rPr dirty="0" sz="1400" spc="-60">
                <a:latin typeface="Arial"/>
                <a:cs typeface="Arial"/>
              </a:rPr>
              <a:t>of </a:t>
            </a:r>
            <a:r>
              <a:rPr dirty="0" sz="1400" spc="-80">
                <a:latin typeface="Arial"/>
                <a:cs typeface="Arial"/>
              </a:rPr>
              <a:t>a </a:t>
            </a:r>
            <a:r>
              <a:rPr dirty="0" sz="1400" spc="-75">
                <a:latin typeface="Arial"/>
                <a:cs typeface="Arial"/>
              </a:rPr>
              <a:t>decoder </a:t>
            </a:r>
            <a:r>
              <a:rPr dirty="0" sz="1400" spc="-60">
                <a:latin typeface="Arial"/>
                <a:cs typeface="Arial"/>
              </a:rPr>
              <a:t>at </a:t>
            </a:r>
            <a:r>
              <a:rPr dirty="0" sz="1400" spc="-70">
                <a:latin typeface="Arial"/>
                <a:cs typeface="Arial"/>
              </a:rPr>
              <a:t>the </a:t>
            </a:r>
            <a:r>
              <a:rPr dirty="0" sz="1400" spc="-65">
                <a:latin typeface="Arial"/>
                <a:cs typeface="Arial"/>
              </a:rPr>
              <a:t>input  </a:t>
            </a:r>
            <a:r>
              <a:rPr dirty="0" sz="1400" spc="-60">
                <a:latin typeface="Arial"/>
                <a:cs typeface="Arial"/>
              </a:rPr>
              <a:t>that </a:t>
            </a:r>
            <a:r>
              <a:rPr dirty="0" sz="1400" spc="-75">
                <a:latin typeface="Arial"/>
                <a:cs typeface="Arial"/>
              </a:rPr>
              <a:t>would generate </a:t>
            </a:r>
            <a:r>
              <a:rPr dirty="0" sz="1400" spc="-45">
                <a:latin typeface="Arial"/>
                <a:cs typeface="Arial"/>
              </a:rPr>
              <a:t>32 </a:t>
            </a:r>
            <a:r>
              <a:rPr dirty="0" sz="1400" spc="-70">
                <a:latin typeface="Arial"/>
                <a:cs typeface="Arial"/>
              </a:rPr>
              <a:t>possible </a:t>
            </a:r>
            <a:r>
              <a:rPr dirty="0" sz="1400" spc="-75">
                <a:latin typeface="Arial"/>
                <a:cs typeface="Arial"/>
              </a:rPr>
              <a:t>terms </a:t>
            </a:r>
            <a:r>
              <a:rPr dirty="0" sz="1400" spc="-65">
                <a:latin typeface="Arial"/>
                <a:cs typeface="Arial"/>
              </a:rPr>
              <a:t>or </a:t>
            </a:r>
            <a:r>
              <a:rPr dirty="0" sz="1400" spc="-70">
                <a:latin typeface="Arial"/>
                <a:cs typeface="Arial"/>
              </a:rPr>
              <a:t>product </a:t>
            </a:r>
            <a:r>
              <a:rPr dirty="0" sz="1400" spc="-50">
                <a:latin typeface="Arial"/>
                <a:cs typeface="Arial"/>
              </a:rPr>
              <a:t>terms. </a:t>
            </a:r>
            <a:r>
              <a:rPr dirty="0" sz="1400" spc="-85">
                <a:latin typeface="Arial"/>
                <a:cs typeface="Arial"/>
              </a:rPr>
              <a:t>Each </a:t>
            </a:r>
            <a:r>
              <a:rPr dirty="0" sz="1400" spc="-60">
                <a:latin typeface="Arial"/>
                <a:cs typeface="Arial"/>
              </a:rPr>
              <a:t>of </a:t>
            </a:r>
            <a:r>
              <a:rPr dirty="0" sz="1400" spc="-70">
                <a:latin typeface="Arial"/>
                <a:cs typeface="Arial"/>
              </a:rPr>
              <a:t>these  </a:t>
            </a:r>
            <a:r>
              <a:rPr dirty="0" sz="1400" spc="-60">
                <a:latin typeface="Arial"/>
                <a:cs typeface="Arial"/>
              </a:rPr>
              <a:t>four </a:t>
            </a:r>
            <a:r>
              <a:rPr dirty="0" sz="1400" spc="-105">
                <a:latin typeface="Arial"/>
                <a:cs typeface="Arial"/>
              </a:rPr>
              <a:t>OR </a:t>
            </a:r>
            <a:r>
              <a:rPr dirty="0" sz="1400" spc="-75">
                <a:latin typeface="Arial"/>
                <a:cs typeface="Arial"/>
              </a:rPr>
              <a:t>gates </a:t>
            </a:r>
            <a:r>
              <a:rPr dirty="0" sz="1400" spc="-80">
                <a:latin typeface="Arial"/>
                <a:cs typeface="Arial"/>
              </a:rPr>
              <a:t>would </a:t>
            </a:r>
            <a:r>
              <a:rPr dirty="0" sz="1400" spc="-85">
                <a:latin typeface="Arial"/>
                <a:cs typeface="Arial"/>
              </a:rPr>
              <a:t>be </a:t>
            </a:r>
            <a:r>
              <a:rPr dirty="0" sz="1400" spc="-80">
                <a:latin typeface="Arial"/>
                <a:cs typeface="Arial"/>
              </a:rPr>
              <a:t>a </a:t>
            </a:r>
            <a:r>
              <a:rPr dirty="0" sz="1400" spc="-15">
                <a:latin typeface="Arial"/>
                <a:cs typeface="Arial"/>
              </a:rPr>
              <a:t>32-input </a:t>
            </a:r>
            <a:r>
              <a:rPr dirty="0" sz="1400" spc="-75">
                <a:latin typeface="Arial"/>
                <a:cs typeface="Arial"/>
              </a:rPr>
              <a:t>gate </a:t>
            </a:r>
            <a:r>
              <a:rPr dirty="0" sz="1400" spc="-65">
                <a:latin typeface="Arial"/>
                <a:cs typeface="Arial"/>
              </a:rPr>
              <a:t>fed </a:t>
            </a:r>
            <a:r>
              <a:rPr dirty="0" sz="1400" spc="-75">
                <a:latin typeface="Arial"/>
                <a:cs typeface="Arial"/>
              </a:rPr>
              <a:t>from </a:t>
            </a:r>
            <a:r>
              <a:rPr dirty="0" sz="1400" spc="-45">
                <a:latin typeface="Arial"/>
                <a:cs typeface="Arial"/>
              </a:rPr>
              <a:t>32 </a:t>
            </a:r>
            <a:r>
              <a:rPr dirty="0" sz="1400" spc="-70">
                <a:latin typeface="Arial"/>
                <a:cs typeface="Arial"/>
              </a:rPr>
              <a:t>outputs </a:t>
            </a:r>
            <a:r>
              <a:rPr dirty="0" sz="1400" spc="-60">
                <a:latin typeface="Arial"/>
                <a:cs typeface="Arial"/>
              </a:rPr>
              <a:t>of </a:t>
            </a:r>
            <a:r>
              <a:rPr dirty="0" sz="1400" spc="-70">
                <a:latin typeface="Arial"/>
                <a:cs typeface="Arial"/>
              </a:rPr>
              <a:t>the  </a:t>
            </a:r>
            <a:r>
              <a:rPr dirty="0" sz="1400" spc="-75">
                <a:latin typeface="Arial"/>
                <a:cs typeface="Arial"/>
              </a:rPr>
              <a:t>decoder </a:t>
            </a:r>
            <a:r>
              <a:rPr dirty="0" sz="1400" spc="-70">
                <a:latin typeface="Arial"/>
                <a:cs typeface="Arial"/>
              </a:rPr>
              <a:t>through </a:t>
            </a:r>
            <a:r>
              <a:rPr dirty="0" sz="1400" spc="-65">
                <a:latin typeface="Arial"/>
                <a:cs typeface="Arial"/>
              </a:rPr>
              <a:t>fusible </a:t>
            </a:r>
            <a:r>
              <a:rPr dirty="0" sz="1400" spc="-40">
                <a:latin typeface="Arial"/>
                <a:cs typeface="Arial"/>
              </a:rPr>
              <a:t>links. </a:t>
            </a:r>
            <a:r>
              <a:rPr dirty="0" sz="1400" spc="-70">
                <a:latin typeface="Arial"/>
                <a:cs typeface="Arial"/>
              </a:rPr>
              <a:t>Figure </a:t>
            </a:r>
            <a:r>
              <a:rPr dirty="0" sz="1400" spc="-45">
                <a:latin typeface="Arial"/>
                <a:cs typeface="Arial"/>
              </a:rPr>
              <a:t>3 </a:t>
            </a:r>
            <a:r>
              <a:rPr dirty="0" sz="1400" spc="-85">
                <a:latin typeface="Arial"/>
                <a:cs typeface="Arial"/>
              </a:rPr>
              <a:t>shows </a:t>
            </a:r>
            <a:r>
              <a:rPr dirty="0" sz="1400" spc="-70">
                <a:latin typeface="Arial"/>
                <a:cs typeface="Arial"/>
              </a:rPr>
              <a:t>the </a:t>
            </a:r>
            <a:r>
              <a:rPr dirty="0" sz="1400" spc="-65">
                <a:latin typeface="Arial"/>
                <a:cs typeface="Arial"/>
              </a:rPr>
              <a:t>internal architecture </a:t>
            </a:r>
            <a:r>
              <a:rPr dirty="0" sz="1400" spc="-60">
                <a:latin typeface="Arial"/>
                <a:cs typeface="Arial"/>
              </a:rPr>
              <a:t>of  </a:t>
            </a:r>
            <a:r>
              <a:rPr dirty="0" sz="1400" spc="-80">
                <a:latin typeface="Arial"/>
                <a:cs typeface="Arial"/>
              </a:rPr>
              <a:t>a </a:t>
            </a:r>
            <a:r>
              <a:rPr dirty="0" sz="1400" spc="-35">
                <a:latin typeface="Arial"/>
                <a:cs typeface="Arial"/>
              </a:rPr>
              <a:t>32</a:t>
            </a:r>
            <a:r>
              <a:rPr dirty="0" sz="1400" spc="-35">
                <a:latin typeface="MS Gothic"/>
                <a:cs typeface="MS Gothic"/>
              </a:rPr>
              <a:t>×</a:t>
            </a:r>
            <a:r>
              <a:rPr dirty="0" sz="1400" spc="-35">
                <a:latin typeface="Arial"/>
                <a:cs typeface="Arial"/>
              </a:rPr>
              <a:t>4 </a:t>
            </a:r>
            <a:r>
              <a:rPr dirty="0" sz="1400" spc="-80">
                <a:latin typeface="Arial"/>
                <a:cs typeface="Arial"/>
              </a:rPr>
              <a:t>PROM. </a:t>
            </a:r>
            <a:r>
              <a:rPr dirty="0" sz="1400" spc="-110">
                <a:latin typeface="Arial"/>
                <a:cs typeface="Arial"/>
              </a:rPr>
              <a:t>We </a:t>
            </a:r>
            <a:r>
              <a:rPr dirty="0" sz="1400" spc="-80">
                <a:latin typeface="Arial"/>
                <a:cs typeface="Arial"/>
              </a:rPr>
              <a:t>can see </a:t>
            </a:r>
            <a:r>
              <a:rPr dirty="0" sz="1400" spc="-65">
                <a:latin typeface="Arial"/>
                <a:cs typeface="Arial"/>
              </a:rPr>
              <a:t>that </a:t>
            </a:r>
            <a:r>
              <a:rPr dirty="0" sz="1400" spc="-70">
                <a:latin typeface="Arial"/>
                <a:cs typeface="Arial"/>
              </a:rPr>
              <a:t>the </a:t>
            </a:r>
            <a:r>
              <a:rPr dirty="0" sz="1400" spc="-65">
                <a:latin typeface="Arial"/>
                <a:cs typeface="Arial"/>
              </a:rPr>
              <a:t>input </a:t>
            </a:r>
            <a:r>
              <a:rPr dirty="0" sz="1400" spc="-70">
                <a:latin typeface="Arial"/>
                <a:cs typeface="Arial"/>
              </a:rPr>
              <a:t>side </a:t>
            </a:r>
            <a:r>
              <a:rPr dirty="0" sz="1400" spc="-55">
                <a:latin typeface="Arial"/>
                <a:cs typeface="Arial"/>
              </a:rPr>
              <a:t>is </a:t>
            </a:r>
            <a:r>
              <a:rPr dirty="0" sz="1400" spc="-75">
                <a:latin typeface="Arial"/>
                <a:cs typeface="Arial"/>
              </a:rPr>
              <a:t>hardwired </a:t>
            </a:r>
            <a:r>
              <a:rPr dirty="0" sz="1400" spc="-60">
                <a:latin typeface="Arial"/>
                <a:cs typeface="Arial"/>
              </a:rPr>
              <a:t>to </a:t>
            </a:r>
            <a:r>
              <a:rPr dirty="0" sz="1400" spc="-80">
                <a:latin typeface="Arial"/>
                <a:cs typeface="Arial"/>
              </a:rPr>
              <a:t>produce  </a:t>
            </a:r>
            <a:r>
              <a:rPr dirty="0" sz="1400" spc="-50">
                <a:latin typeface="Arial"/>
                <a:cs typeface="Arial"/>
              </a:rPr>
              <a:t>all </a:t>
            </a:r>
            <a:r>
              <a:rPr dirty="0" sz="1400" spc="-70">
                <a:latin typeface="Arial"/>
                <a:cs typeface="Arial"/>
              </a:rPr>
              <a:t>possible </a:t>
            </a:r>
            <a:r>
              <a:rPr dirty="0" sz="1400" spc="-50">
                <a:latin typeface="Arial"/>
                <a:cs typeface="Arial"/>
              </a:rPr>
              <a:t>32 </a:t>
            </a:r>
            <a:r>
              <a:rPr dirty="0" sz="1400" spc="-70">
                <a:latin typeface="Arial"/>
                <a:cs typeface="Arial"/>
              </a:rPr>
              <a:t>product </a:t>
            </a:r>
            <a:r>
              <a:rPr dirty="0" sz="1400" spc="-75">
                <a:latin typeface="Arial"/>
                <a:cs typeface="Arial"/>
              </a:rPr>
              <a:t>terms corresponding </a:t>
            </a:r>
            <a:r>
              <a:rPr dirty="0" sz="1400" spc="-70">
                <a:latin typeface="Arial"/>
                <a:cs typeface="Arial"/>
              </a:rPr>
              <a:t>to </a:t>
            </a:r>
            <a:r>
              <a:rPr dirty="0" sz="1400" spc="-60">
                <a:latin typeface="Arial"/>
                <a:cs typeface="Arial"/>
              </a:rPr>
              <a:t>five </a:t>
            </a:r>
            <a:r>
              <a:rPr dirty="0" sz="1400" spc="-55">
                <a:latin typeface="Arial"/>
                <a:cs typeface="Arial"/>
              </a:rPr>
              <a:t>variables. </a:t>
            </a:r>
            <a:r>
              <a:rPr dirty="0" sz="1400" spc="-60">
                <a:latin typeface="Arial"/>
                <a:cs typeface="Arial"/>
              </a:rPr>
              <a:t>All </a:t>
            </a:r>
            <a:r>
              <a:rPr dirty="0" sz="1400" spc="-45">
                <a:latin typeface="Arial"/>
                <a:cs typeface="Arial"/>
              </a:rPr>
              <a:t>32  </a:t>
            </a:r>
            <a:r>
              <a:rPr dirty="0" sz="1400" spc="-70">
                <a:latin typeface="Arial"/>
                <a:cs typeface="Arial"/>
              </a:rPr>
              <a:t>product </a:t>
            </a:r>
            <a:r>
              <a:rPr dirty="0" sz="1400" spc="-75">
                <a:latin typeface="Arial"/>
                <a:cs typeface="Arial"/>
              </a:rPr>
              <a:t>terms </a:t>
            </a:r>
            <a:r>
              <a:rPr dirty="0" sz="1400" spc="-65">
                <a:latin typeface="Arial"/>
                <a:cs typeface="Arial"/>
              </a:rPr>
              <a:t>or </a:t>
            </a:r>
            <a:r>
              <a:rPr dirty="0" sz="1400" spc="-75">
                <a:latin typeface="Arial"/>
                <a:cs typeface="Arial"/>
              </a:rPr>
              <a:t>minterms </a:t>
            </a:r>
            <a:r>
              <a:rPr dirty="0" sz="1400" spc="-70">
                <a:latin typeface="Arial"/>
                <a:cs typeface="Arial"/>
              </a:rPr>
              <a:t>are </a:t>
            </a:r>
            <a:r>
              <a:rPr dirty="0" sz="1400" spc="-65">
                <a:latin typeface="Arial"/>
                <a:cs typeface="Arial"/>
              </a:rPr>
              <a:t>available at the inputs </a:t>
            </a:r>
            <a:r>
              <a:rPr dirty="0" sz="1400" spc="-60">
                <a:latin typeface="Arial"/>
                <a:cs typeface="Arial"/>
              </a:rPr>
              <a:t>of </a:t>
            </a:r>
            <a:r>
              <a:rPr dirty="0" sz="1400" spc="-85">
                <a:latin typeface="Arial"/>
                <a:cs typeface="Arial"/>
              </a:rPr>
              <a:t>each </a:t>
            </a:r>
            <a:r>
              <a:rPr dirty="0" sz="1400" spc="-60">
                <a:latin typeface="Arial"/>
                <a:cs typeface="Arial"/>
              </a:rPr>
              <a:t>of </a:t>
            </a:r>
            <a:r>
              <a:rPr dirty="0" sz="1400" spc="-65">
                <a:latin typeface="Arial"/>
                <a:cs typeface="Arial"/>
              </a:rPr>
              <a:t>the </a:t>
            </a:r>
            <a:r>
              <a:rPr dirty="0" sz="1400" spc="-110">
                <a:latin typeface="Arial"/>
                <a:cs typeface="Arial"/>
              </a:rPr>
              <a:t>OR  </a:t>
            </a:r>
            <a:r>
              <a:rPr dirty="0" sz="1400" spc="-75">
                <a:latin typeface="Arial"/>
                <a:cs typeface="Arial"/>
              </a:rPr>
              <a:t>gates </a:t>
            </a:r>
            <a:r>
              <a:rPr dirty="0" sz="1400" spc="-70">
                <a:latin typeface="Arial"/>
                <a:cs typeface="Arial"/>
              </a:rPr>
              <a:t>through </a:t>
            </a:r>
            <a:r>
              <a:rPr dirty="0" sz="1400" spc="-80">
                <a:latin typeface="Arial"/>
                <a:cs typeface="Arial"/>
              </a:rPr>
              <a:t>programmable </a:t>
            </a:r>
            <a:r>
              <a:rPr dirty="0" sz="1400" spc="-65">
                <a:latin typeface="Arial"/>
                <a:cs typeface="Arial"/>
              </a:rPr>
              <a:t>interconnections. This </a:t>
            </a:r>
            <a:r>
              <a:rPr dirty="0" sz="1400" spc="-70">
                <a:latin typeface="Arial"/>
                <a:cs typeface="Arial"/>
              </a:rPr>
              <a:t>allows the </a:t>
            </a:r>
            <a:r>
              <a:rPr dirty="0" sz="1400" spc="-75">
                <a:latin typeface="Arial"/>
                <a:cs typeface="Arial"/>
              </a:rPr>
              <a:t>users </a:t>
            </a:r>
            <a:r>
              <a:rPr dirty="0" sz="1400" spc="-60">
                <a:latin typeface="Arial"/>
                <a:cs typeface="Arial"/>
              </a:rPr>
              <a:t>to  </a:t>
            </a:r>
            <a:r>
              <a:rPr dirty="0" sz="1400" spc="-80">
                <a:latin typeface="Arial"/>
                <a:cs typeface="Arial"/>
              </a:rPr>
              <a:t>have </a:t>
            </a:r>
            <a:r>
              <a:rPr dirty="0" sz="1400" spc="-65">
                <a:latin typeface="Arial"/>
                <a:cs typeface="Arial"/>
              </a:rPr>
              <a:t>four </a:t>
            </a:r>
            <a:r>
              <a:rPr dirty="0" sz="1400" spc="-60">
                <a:latin typeface="Arial"/>
                <a:cs typeface="Arial"/>
              </a:rPr>
              <a:t>different </a:t>
            </a:r>
            <a:r>
              <a:rPr dirty="0" sz="1400" spc="-40">
                <a:latin typeface="Arial"/>
                <a:cs typeface="Arial"/>
              </a:rPr>
              <a:t>five-variable </a:t>
            </a:r>
            <a:r>
              <a:rPr dirty="0" sz="1400" spc="-80">
                <a:latin typeface="Arial"/>
                <a:cs typeface="Arial"/>
              </a:rPr>
              <a:t>Boolean </a:t>
            </a:r>
            <a:r>
              <a:rPr dirty="0" sz="1400" spc="-65">
                <a:latin typeface="Arial"/>
                <a:cs typeface="Arial"/>
              </a:rPr>
              <a:t>functions </a:t>
            </a:r>
            <a:r>
              <a:rPr dirty="0" sz="1400" spc="-60">
                <a:latin typeface="Arial"/>
                <a:cs typeface="Arial"/>
              </a:rPr>
              <a:t>of </a:t>
            </a:r>
            <a:r>
              <a:rPr dirty="0" sz="1400" spc="-55">
                <a:latin typeface="Arial"/>
                <a:cs typeface="Arial"/>
              </a:rPr>
              <a:t>their choice. </a:t>
            </a:r>
            <a:r>
              <a:rPr dirty="0" sz="1400" spc="-80">
                <a:latin typeface="Arial"/>
                <a:cs typeface="Arial"/>
              </a:rPr>
              <a:t>Very  complex </a:t>
            </a:r>
            <a:r>
              <a:rPr dirty="0" sz="1400" spc="-70">
                <a:latin typeface="Arial"/>
                <a:cs typeface="Arial"/>
              </a:rPr>
              <a:t>combinational functions </a:t>
            </a:r>
            <a:r>
              <a:rPr dirty="0" sz="1400" spc="-80">
                <a:latin typeface="Arial"/>
                <a:cs typeface="Arial"/>
              </a:rPr>
              <a:t>can </a:t>
            </a:r>
            <a:r>
              <a:rPr dirty="0" sz="1400" spc="-85">
                <a:latin typeface="Arial"/>
                <a:cs typeface="Arial"/>
              </a:rPr>
              <a:t>be </a:t>
            </a:r>
            <a:r>
              <a:rPr dirty="0" sz="1400" spc="-75">
                <a:latin typeface="Arial"/>
                <a:cs typeface="Arial"/>
              </a:rPr>
              <a:t>generated </a:t>
            </a:r>
            <a:r>
              <a:rPr dirty="0" sz="1400" spc="-70">
                <a:latin typeface="Arial"/>
                <a:cs typeface="Arial"/>
              </a:rPr>
              <a:t>with </a:t>
            </a:r>
            <a:r>
              <a:rPr dirty="0" sz="1400" spc="-100">
                <a:latin typeface="Arial"/>
                <a:cs typeface="Arial"/>
              </a:rPr>
              <a:t>PROMs </a:t>
            </a:r>
            <a:r>
              <a:rPr dirty="0" sz="1400" spc="-80">
                <a:latin typeface="Arial"/>
                <a:cs typeface="Arial"/>
              </a:rPr>
              <a:t>by  </a:t>
            </a:r>
            <a:r>
              <a:rPr dirty="0" sz="1400" spc="-65">
                <a:latin typeface="Arial"/>
                <a:cs typeface="Arial"/>
              </a:rPr>
              <a:t>suitably </a:t>
            </a:r>
            <a:r>
              <a:rPr dirty="0" sz="1400" spc="-80">
                <a:latin typeface="Arial"/>
                <a:cs typeface="Arial"/>
              </a:rPr>
              <a:t>making </a:t>
            </a:r>
            <a:r>
              <a:rPr dirty="0" sz="1400" spc="-65">
                <a:latin typeface="Arial"/>
                <a:cs typeface="Arial"/>
              </a:rPr>
              <a:t>or </a:t>
            </a:r>
            <a:r>
              <a:rPr dirty="0" sz="1400" spc="-75">
                <a:latin typeface="Arial"/>
                <a:cs typeface="Arial"/>
              </a:rPr>
              <a:t>breaking these </a:t>
            </a:r>
            <a:r>
              <a:rPr dirty="0" sz="1400" spc="-40">
                <a:latin typeface="Arial"/>
                <a:cs typeface="Arial"/>
              </a:rPr>
              <a:t>links. </a:t>
            </a:r>
            <a:r>
              <a:rPr dirty="0" sz="1400" spc="-80">
                <a:latin typeface="Arial"/>
                <a:cs typeface="Arial"/>
              </a:rPr>
              <a:t>To </a:t>
            </a:r>
            <a:r>
              <a:rPr dirty="0" sz="1400" spc="-95">
                <a:latin typeface="Arial"/>
                <a:cs typeface="Arial"/>
              </a:rPr>
              <a:t>sum </a:t>
            </a:r>
            <a:r>
              <a:rPr dirty="0" sz="1400" spc="-65">
                <a:latin typeface="Arial"/>
                <a:cs typeface="Arial"/>
              </a:rPr>
              <a:t>up, </a:t>
            </a:r>
            <a:r>
              <a:rPr dirty="0" sz="1400" spc="-55">
                <a:latin typeface="Arial"/>
                <a:cs typeface="Arial"/>
              </a:rPr>
              <a:t>for </a:t>
            </a:r>
            <a:r>
              <a:rPr dirty="0" sz="1400" spc="-75">
                <a:latin typeface="Arial"/>
                <a:cs typeface="Arial"/>
              </a:rPr>
              <a:t>implementing </a:t>
            </a:r>
            <a:r>
              <a:rPr dirty="0" sz="1400" spc="-85">
                <a:latin typeface="Arial"/>
                <a:cs typeface="Arial"/>
              </a:rPr>
              <a:t>an  </a:t>
            </a:r>
            <a:r>
              <a:rPr dirty="0" sz="1400" spc="-20">
                <a:latin typeface="Arial"/>
                <a:cs typeface="Arial"/>
              </a:rPr>
              <a:t>n-input </a:t>
            </a:r>
            <a:r>
              <a:rPr dirty="0" sz="1400" spc="-65">
                <a:latin typeface="Arial"/>
                <a:cs typeface="Arial"/>
              </a:rPr>
              <a:t>or  </a:t>
            </a:r>
            <a:r>
              <a:rPr dirty="0" sz="1400" spc="-35">
                <a:latin typeface="Arial"/>
                <a:cs typeface="Arial"/>
              </a:rPr>
              <a:t>n-variable, m-output </a:t>
            </a:r>
            <a:r>
              <a:rPr dirty="0" sz="1400" spc="-70">
                <a:latin typeface="Arial"/>
                <a:cs typeface="Arial"/>
              </a:rPr>
              <a:t>combinational</a:t>
            </a:r>
            <a:r>
              <a:rPr dirty="0" sz="1400" spc="245">
                <a:latin typeface="Arial"/>
                <a:cs typeface="Arial"/>
              </a:rPr>
              <a:t> </a:t>
            </a:r>
            <a:r>
              <a:rPr dirty="0" sz="1400" spc="-55">
                <a:latin typeface="Arial"/>
                <a:cs typeface="Arial"/>
              </a:rPr>
              <a:t>circuit,  </a:t>
            </a:r>
            <a:r>
              <a:rPr dirty="0" sz="1400" spc="-80">
                <a:latin typeface="Arial"/>
                <a:cs typeface="Arial"/>
              </a:rPr>
              <a:t>one  would  need</a:t>
            </a:r>
            <a:r>
              <a:rPr dirty="0" sz="1400" spc="-215">
                <a:latin typeface="Arial"/>
                <a:cs typeface="Arial"/>
              </a:rPr>
              <a:t> </a:t>
            </a:r>
            <a:r>
              <a:rPr dirty="0" sz="1400" spc="-80">
                <a:latin typeface="Arial"/>
                <a:cs typeface="Arial"/>
              </a:rPr>
              <a:t>a</a:t>
            </a:r>
            <a:endParaRPr sz="1400">
              <a:latin typeface="Arial"/>
              <a:cs typeface="Arial"/>
            </a:endParaRPr>
          </a:p>
          <a:p>
            <a:pPr algn="just" marL="12700" marR="13335">
              <a:lnSpc>
                <a:spcPts val="2330"/>
              </a:lnSpc>
              <a:spcBef>
                <a:spcPts val="175"/>
              </a:spcBef>
            </a:pP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baseline="27777" sz="1500" spc="637">
                <a:latin typeface="Cambria Math"/>
                <a:cs typeface="Cambria Math"/>
              </a:rPr>
              <a:t> </a:t>
            </a:r>
            <a:r>
              <a:rPr dirty="0" baseline="27777" sz="1500" spc="637">
                <a:latin typeface="Cambria Math"/>
                <a:cs typeface="Cambria Math"/>
              </a:rPr>
              <a:t>  </a:t>
            </a:r>
            <a:r>
              <a:rPr dirty="0" baseline="27777" sz="1500" spc="52">
                <a:latin typeface="Cambria Math"/>
                <a:cs typeface="Cambria Math"/>
              </a:rPr>
              <a:t> </a:t>
            </a:r>
            <a:r>
              <a:rPr dirty="0" sz="1400" spc="69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 </a:t>
            </a:r>
            <a:r>
              <a:rPr dirty="0" sz="1400" spc="86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-70">
                <a:latin typeface="Cambria Math"/>
                <a:cs typeface="Cambria Math"/>
              </a:rPr>
              <a:t> </a:t>
            </a:r>
            <a:r>
              <a:rPr dirty="0" sz="1400" spc="-75">
                <a:latin typeface="Arial"/>
                <a:cs typeface="Arial"/>
              </a:rPr>
              <a:t>PROM. </a:t>
            </a:r>
            <a:r>
              <a:rPr dirty="0" sz="1400" spc="-85">
                <a:latin typeface="Arial"/>
                <a:cs typeface="Arial"/>
              </a:rPr>
              <a:t>As an </a:t>
            </a:r>
            <a:r>
              <a:rPr dirty="0" sz="1400" spc="-55">
                <a:latin typeface="Arial"/>
                <a:cs typeface="Arial"/>
              </a:rPr>
              <a:t>illustration, </a:t>
            </a:r>
            <a:r>
              <a:rPr dirty="0" sz="1400" spc="-80">
                <a:latin typeface="Arial"/>
                <a:cs typeface="Arial"/>
              </a:rPr>
              <a:t>a </a:t>
            </a:r>
            <a:r>
              <a:rPr dirty="0" sz="1400" spc="-110">
                <a:latin typeface="Arial"/>
                <a:cs typeface="Arial"/>
              </a:rPr>
              <a:t>PROM </a:t>
            </a:r>
            <a:r>
              <a:rPr dirty="0" sz="1400" spc="-80">
                <a:latin typeface="Arial"/>
                <a:cs typeface="Arial"/>
              </a:rPr>
              <a:t>can be used </a:t>
            </a:r>
            <a:r>
              <a:rPr dirty="0" sz="1400" spc="-70">
                <a:latin typeface="Arial"/>
                <a:cs typeface="Arial"/>
              </a:rPr>
              <a:t>to </a:t>
            </a:r>
            <a:r>
              <a:rPr dirty="0" sz="1400" spc="-75">
                <a:latin typeface="Arial"/>
                <a:cs typeface="Arial"/>
              </a:rPr>
              <a:t>implement  </a:t>
            </a:r>
            <a:r>
              <a:rPr dirty="0" sz="1400" spc="-65">
                <a:latin typeface="Arial"/>
                <a:cs typeface="Arial"/>
              </a:rPr>
              <a:t>the</a:t>
            </a:r>
            <a:r>
              <a:rPr dirty="0" sz="1400" spc="60">
                <a:latin typeface="Arial"/>
                <a:cs typeface="Arial"/>
              </a:rPr>
              <a:t> </a:t>
            </a:r>
            <a:r>
              <a:rPr dirty="0" sz="1400" spc="-65">
                <a:latin typeface="Arial"/>
                <a:cs typeface="Arial"/>
              </a:rPr>
              <a:t>following</a:t>
            </a:r>
            <a:r>
              <a:rPr dirty="0" sz="1400" spc="60">
                <a:latin typeface="Arial"/>
                <a:cs typeface="Arial"/>
              </a:rPr>
              <a:t> </a:t>
            </a:r>
            <a:r>
              <a:rPr dirty="0" sz="1400" spc="-80">
                <a:latin typeface="Arial"/>
                <a:cs typeface="Arial"/>
              </a:rPr>
              <a:t>Boolean</a:t>
            </a:r>
            <a:r>
              <a:rPr dirty="0" sz="1400" spc="50">
                <a:latin typeface="Arial"/>
                <a:cs typeface="Arial"/>
              </a:rPr>
              <a:t> </a:t>
            </a:r>
            <a:r>
              <a:rPr dirty="0" sz="1400" spc="-65">
                <a:latin typeface="Arial"/>
                <a:cs typeface="Arial"/>
              </a:rPr>
              <a:t>function</a:t>
            </a:r>
            <a:r>
              <a:rPr dirty="0" sz="1400" spc="60">
                <a:latin typeface="Arial"/>
                <a:cs typeface="Arial"/>
              </a:rPr>
              <a:t> </a:t>
            </a:r>
            <a:r>
              <a:rPr dirty="0" sz="1400" spc="-65">
                <a:latin typeface="Arial"/>
                <a:cs typeface="Arial"/>
              </a:rPr>
              <a:t>with</a:t>
            </a:r>
            <a:r>
              <a:rPr dirty="0" sz="1400" spc="55">
                <a:latin typeface="Arial"/>
                <a:cs typeface="Arial"/>
              </a:rPr>
              <a:t> </a:t>
            </a:r>
            <a:r>
              <a:rPr dirty="0" sz="1400" spc="-80">
                <a:latin typeface="Arial"/>
                <a:cs typeface="Arial"/>
              </a:rPr>
              <a:t>two</a:t>
            </a:r>
            <a:r>
              <a:rPr dirty="0" sz="1400" spc="50">
                <a:latin typeface="Arial"/>
                <a:cs typeface="Arial"/>
              </a:rPr>
              <a:t> </a:t>
            </a:r>
            <a:r>
              <a:rPr dirty="0" sz="1400" spc="-70">
                <a:latin typeface="Arial"/>
                <a:cs typeface="Arial"/>
              </a:rPr>
              <a:t>outputs</a:t>
            </a:r>
            <a:r>
              <a:rPr dirty="0" sz="1400" spc="60">
                <a:latin typeface="Arial"/>
                <a:cs typeface="Arial"/>
              </a:rPr>
              <a:t> </a:t>
            </a:r>
            <a:r>
              <a:rPr dirty="0" sz="1400" spc="-70">
                <a:latin typeface="Arial"/>
                <a:cs typeface="Arial"/>
              </a:rPr>
              <a:t>given</a:t>
            </a:r>
            <a:r>
              <a:rPr dirty="0" sz="1400" spc="45">
                <a:latin typeface="Arial"/>
                <a:cs typeface="Arial"/>
              </a:rPr>
              <a:t> </a:t>
            </a:r>
            <a:r>
              <a:rPr dirty="0" sz="1400" spc="-75">
                <a:latin typeface="Arial"/>
                <a:cs typeface="Arial"/>
              </a:rPr>
              <a:t>by</a:t>
            </a:r>
            <a:r>
              <a:rPr dirty="0" sz="1400" spc="60">
                <a:latin typeface="Arial"/>
                <a:cs typeface="Arial"/>
              </a:rPr>
              <a:t> </a:t>
            </a:r>
            <a:r>
              <a:rPr dirty="0" sz="1400" spc="-70">
                <a:latin typeface="Arial"/>
                <a:cs typeface="Arial"/>
              </a:rPr>
              <a:t>the</a:t>
            </a:r>
            <a:r>
              <a:rPr dirty="0" sz="1400" spc="50">
                <a:latin typeface="Arial"/>
                <a:cs typeface="Arial"/>
              </a:rPr>
              <a:t> </a:t>
            </a:r>
            <a:r>
              <a:rPr dirty="0" sz="1400" spc="-75">
                <a:latin typeface="Arial"/>
                <a:cs typeface="Arial"/>
              </a:rPr>
              <a:t>equations</a:t>
            </a:r>
            <a:endParaRPr sz="1400">
              <a:latin typeface="Arial"/>
              <a:cs typeface="Arial"/>
            </a:endParaRPr>
          </a:p>
          <a:p>
            <a:pPr algn="ctr" marR="32384">
              <a:lnSpc>
                <a:spcPct val="100000"/>
              </a:lnSpc>
              <a:spcBef>
                <a:spcPts val="735"/>
              </a:spcBef>
            </a:pPr>
            <a:r>
              <a:rPr dirty="0" sz="1400" spc="345">
                <a:latin typeface="Cambria Math"/>
                <a:cs typeface="Cambria Math"/>
              </a:rPr>
              <a:t> </a:t>
            </a:r>
            <a:r>
              <a:rPr dirty="0" baseline="-16666" sz="1500" spc="615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590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-85">
                <a:latin typeface="Cambria Math"/>
                <a:cs typeface="Cambria Math"/>
              </a:rPr>
              <a:t> </a:t>
            </a:r>
            <a:r>
              <a:rPr dirty="0" sz="1400" spc="64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-85">
                <a:latin typeface="Cambria Math"/>
                <a:cs typeface="Cambria Math"/>
              </a:rPr>
              <a:t> </a:t>
            </a:r>
            <a:r>
              <a:rPr dirty="0" sz="1400" spc="585">
                <a:latin typeface="Cambria Math"/>
                <a:cs typeface="Cambria Math"/>
              </a:rPr>
              <a:t> </a:t>
            </a:r>
            <a:r>
              <a:rPr dirty="0" sz="1400" spc="27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865">
                <a:latin typeface="Cambria Math"/>
                <a:cs typeface="Cambria Math"/>
              </a:rPr>
              <a:t>∑ </a:t>
            </a:r>
            <a:r>
              <a:rPr dirty="0" sz="1400" spc="-8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-8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312902" y="304799"/>
            <a:ext cx="6937781" cy="1007772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614"/>
              </a:lnSpc>
            </a:pPr>
            <a:fld id="{81D60167-4931-47E6-BA6A-407CBD079E47}" type="slidenum">
              <a:rPr dirty="0" spc="-5"/>
              <a:t>1</a:t>
            </a:fld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63372" y="469493"/>
            <a:ext cx="2743835" cy="5105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13599"/>
              </a:lnSpc>
              <a:spcBef>
                <a:spcPts val="95"/>
              </a:spcBef>
            </a:pPr>
            <a:r>
              <a:rPr dirty="0" sz="1400" spc="-5" i="1">
                <a:latin typeface="Lucida Calligraphy"/>
                <a:cs typeface="Lucida Calligraphy"/>
              </a:rPr>
              <a:t>Lecture five: </a:t>
            </a:r>
            <a:r>
              <a:rPr dirty="0" sz="1400" i="1">
                <a:latin typeface="Lucida Calligraphy"/>
                <a:cs typeface="Lucida Calligraphy"/>
              </a:rPr>
              <a:t>Programmable  </a:t>
            </a:r>
            <a:r>
              <a:rPr dirty="0" sz="1400" spc="-5" i="1">
                <a:latin typeface="Lucida Calligraphy"/>
                <a:cs typeface="Lucida Calligraphy"/>
              </a:rPr>
              <a:t>Logic Devices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495675" y="466470"/>
            <a:ext cx="857250" cy="7383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5077967" y="509015"/>
            <a:ext cx="2057399" cy="50901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5243321" y="437488"/>
            <a:ext cx="1727835" cy="5803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69875" marR="5080" indent="-257810">
              <a:lnSpc>
                <a:spcPct val="130000"/>
              </a:lnSpc>
              <a:spcBef>
                <a:spcPts val="100"/>
              </a:spcBef>
            </a:pPr>
            <a:r>
              <a:rPr dirty="0" sz="1400" i="1">
                <a:latin typeface="Lucida Calligraphy"/>
                <a:cs typeface="Lucida Calligraphy"/>
              </a:rPr>
              <a:t>Asst. </a:t>
            </a:r>
            <a:r>
              <a:rPr dirty="0" sz="1400" spc="-5" i="1">
                <a:latin typeface="Lucida Calligraphy"/>
                <a:cs typeface="Lucida Calligraphy"/>
              </a:rPr>
              <a:t>Lec.</a:t>
            </a:r>
            <a:r>
              <a:rPr dirty="0" sz="1400" spc="-55" i="1">
                <a:latin typeface="Lucida Calligraphy"/>
                <a:cs typeface="Lucida Calligraphy"/>
              </a:rPr>
              <a:t> </a:t>
            </a:r>
            <a:r>
              <a:rPr dirty="0" sz="1400" spc="-10" i="1">
                <a:latin typeface="Lucida Calligraphy"/>
                <a:cs typeface="Lucida Calligraphy"/>
              </a:rPr>
              <a:t>Hussien  </a:t>
            </a:r>
            <a:r>
              <a:rPr dirty="0" sz="1400" spc="-5" i="1">
                <a:latin typeface="Lucida Calligraphy"/>
                <a:cs typeface="Lucida Calligraphy"/>
              </a:rPr>
              <a:t>Yossif</a:t>
            </a:r>
            <a:r>
              <a:rPr dirty="0" sz="1400" spc="-25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Radhi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30604" y="1253082"/>
            <a:ext cx="5156835" cy="683895"/>
          </a:xfrm>
          <a:prstGeom prst="rect">
            <a:avLst/>
          </a:prstGeom>
        </p:spPr>
        <p:txBody>
          <a:bodyPr wrap="square" lIns="0" tIns="128270" rIns="0" bIns="0" rtlCol="0" vert="horz">
            <a:spAutoFit/>
          </a:bodyPr>
          <a:lstStyle/>
          <a:p>
            <a:pPr algn="ctr" marL="104139">
              <a:lnSpc>
                <a:spcPct val="100000"/>
              </a:lnSpc>
              <a:spcBef>
                <a:spcPts val="1010"/>
              </a:spcBef>
            </a:pPr>
            <a:r>
              <a:rPr dirty="0" sz="1400" spc="380">
                <a:latin typeface="Cambria Math"/>
                <a:cs typeface="Cambria Math"/>
              </a:rPr>
              <a:t> </a:t>
            </a:r>
            <a:r>
              <a:rPr dirty="0" baseline="-16666" sz="1500" spc="637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57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-70">
                <a:latin typeface="Cambria Math"/>
                <a:cs typeface="Cambria Math"/>
              </a:rPr>
              <a:t> </a:t>
            </a:r>
            <a:r>
              <a:rPr dirty="0" sz="1400" spc="63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-70">
                <a:latin typeface="Cambria Math"/>
                <a:cs typeface="Cambria Math"/>
              </a:rPr>
              <a:t> </a:t>
            </a:r>
            <a:r>
              <a:rPr dirty="0" sz="1400" spc="585">
                <a:latin typeface="Cambria Math"/>
                <a:cs typeface="Cambria Math"/>
              </a:rPr>
              <a:t> </a:t>
            </a:r>
            <a:r>
              <a:rPr dirty="0" sz="1400" spc="27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865">
                <a:latin typeface="Cambria Math"/>
                <a:cs typeface="Cambria Math"/>
              </a:rPr>
              <a:t>∑ </a:t>
            </a:r>
            <a:r>
              <a:rPr dirty="0" sz="1400" spc="-8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-8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-8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algn="ctr">
              <a:lnSpc>
                <a:spcPct val="100000"/>
              </a:lnSpc>
              <a:spcBef>
                <a:spcPts val="910"/>
              </a:spcBef>
            </a:pPr>
            <a:r>
              <a:rPr dirty="0" sz="1400" spc="-70">
                <a:latin typeface="Arial"/>
                <a:cs typeface="Arial"/>
              </a:rPr>
              <a:t>Implementation </a:t>
            </a:r>
            <a:r>
              <a:rPr dirty="0" sz="1400" spc="-60">
                <a:latin typeface="Arial"/>
                <a:cs typeface="Arial"/>
              </a:rPr>
              <a:t>of </a:t>
            </a:r>
            <a:r>
              <a:rPr dirty="0" sz="1400" spc="-65">
                <a:latin typeface="Arial"/>
                <a:cs typeface="Arial"/>
              </a:rPr>
              <a:t>this </a:t>
            </a:r>
            <a:r>
              <a:rPr dirty="0" sz="1400" spc="-80">
                <a:latin typeface="Arial"/>
                <a:cs typeface="Arial"/>
              </a:rPr>
              <a:t>Boolean </a:t>
            </a:r>
            <a:r>
              <a:rPr dirty="0" sz="1400" spc="-70">
                <a:latin typeface="Arial"/>
                <a:cs typeface="Arial"/>
              </a:rPr>
              <a:t>function </a:t>
            </a:r>
            <a:r>
              <a:rPr dirty="0" sz="1400" spc="-80">
                <a:latin typeface="Arial"/>
                <a:cs typeface="Arial"/>
              </a:rPr>
              <a:t>would </a:t>
            </a:r>
            <a:r>
              <a:rPr dirty="0" sz="1400" spc="-65">
                <a:latin typeface="Arial"/>
                <a:cs typeface="Arial"/>
              </a:rPr>
              <a:t>require </a:t>
            </a:r>
            <a:r>
              <a:rPr dirty="0" sz="1400" spc="-85">
                <a:latin typeface="Arial"/>
                <a:cs typeface="Arial"/>
              </a:rPr>
              <a:t>an </a:t>
            </a:r>
            <a:r>
              <a:rPr dirty="0" sz="1400" spc="-20">
                <a:latin typeface="Arial"/>
                <a:cs typeface="Arial"/>
              </a:rPr>
              <a:t>8</a:t>
            </a:r>
            <a:r>
              <a:rPr dirty="0" sz="1400" spc="-20">
                <a:latin typeface="MS Gothic"/>
                <a:cs typeface="MS Gothic"/>
              </a:rPr>
              <a:t>×</a:t>
            </a:r>
            <a:r>
              <a:rPr dirty="0" sz="1400" spc="-20">
                <a:latin typeface="Arial"/>
                <a:cs typeface="Arial"/>
              </a:rPr>
              <a:t>2</a:t>
            </a:r>
            <a:r>
              <a:rPr dirty="0" sz="1400" spc="170">
                <a:latin typeface="Arial"/>
                <a:cs typeface="Arial"/>
              </a:rPr>
              <a:t> </a:t>
            </a:r>
            <a:r>
              <a:rPr dirty="0" sz="1400" spc="-80">
                <a:latin typeface="Arial"/>
                <a:cs typeface="Arial"/>
              </a:rPr>
              <a:t>PROM.</a:t>
            </a:r>
            <a:endParaRPr sz="140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2879089" y="2447289"/>
            <a:ext cx="259079" cy="344805"/>
          </a:xfrm>
          <a:custGeom>
            <a:avLst/>
            <a:gdLst/>
            <a:ahLst/>
            <a:cxnLst/>
            <a:rect l="l" t="t" r="r" b="b"/>
            <a:pathLst>
              <a:path w="259080" h="344805">
                <a:moveTo>
                  <a:pt x="259080" y="0"/>
                </a:moveTo>
                <a:lnTo>
                  <a:pt x="129540" y="344804"/>
                </a:lnTo>
                <a:lnTo>
                  <a:pt x="0" y="0"/>
                </a:lnTo>
                <a:lnTo>
                  <a:pt x="259080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3060382" y="2554922"/>
            <a:ext cx="100330" cy="10032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2883407" y="2118359"/>
            <a:ext cx="249936" cy="210311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2927730" y="2098294"/>
            <a:ext cx="12890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A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4641215" y="6502907"/>
            <a:ext cx="379730" cy="604520"/>
          </a:xfrm>
          <a:custGeom>
            <a:avLst/>
            <a:gdLst/>
            <a:ahLst/>
            <a:cxnLst/>
            <a:rect l="l" t="t" r="r" b="b"/>
            <a:pathLst>
              <a:path w="379729" h="604520">
                <a:moveTo>
                  <a:pt x="375793" y="0"/>
                </a:moveTo>
                <a:lnTo>
                  <a:pt x="378766" y="69186"/>
                </a:lnTo>
                <a:lnTo>
                  <a:pt x="379163" y="136182"/>
                </a:lnTo>
                <a:lnTo>
                  <a:pt x="377095" y="200532"/>
                </a:lnTo>
                <a:lnTo>
                  <a:pt x="372678" y="261785"/>
                </a:lnTo>
                <a:lnTo>
                  <a:pt x="366023" y="319485"/>
                </a:lnTo>
                <a:lnTo>
                  <a:pt x="357245" y="373181"/>
                </a:lnTo>
                <a:lnTo>
                  <a:pt x="346456" y="422417"/>
                </a:lnTo>
                <a:lnTo>
                  <a:pt x="333769" y="466742"/>
                </a:lnTo>
                <a:lnTo>
                  <a:pt x="319299" y="505701"/>
                </a:lnTo>
                <a:lnTo>
                  <a:pt x="285460" y="565708"/>
                </a:lnTo>
                <a:lnTo>
                  <a:pt x="245845" y="598810"/>
                </a:lnTo>
                <a:lnTo>
                  <a:pt x="224155" y="604138"/>
                </a:lnTo>
                <a:lnTo>
                  <a:pt x="202001" y="601492"/>
                </a:lnTo>
                <a:lnTo>
                  <a:pt x="158681" y="573462"/>
                </a:lnTo>
                <a:lnTo>
                  <a:pt x="117796" y="518026"/>
                </a:lnTo>
                <a:lnTo>
                  <a:pt x="98688" y="481121"/>
                </a:lnTo>
                <a:lnTo>
                  <a:pt x="80692" y="438673"/>
                </a:lnTo>
                <a:lnTo>
                  <a:pt x="63978" y="391119"/>
                </a:lnTo>
                <a:lnTo>
                  <a:pt x="48712" y="338895"/>
                </a:lnTo>
                <a:lnTo>
                  <a:pt x="35063" y="282436"/>
                </a:lnTo>
                <a:lnTo>
                  <a:pt x="23200" y="222180"/>
                </a:lnTo>
                <a:lnTo>
                  <a:pt x="13289" y="158562"/>
                </a:lnTo>
                <a:lnTo>
                  <a:pt x="5500" y="92019"/>
                </a:lnTo>
                <a:lnTo>
                  <a:pt x="0" y="22987"/>
                </a:lnTo>
                <a:lnTo>
                  <a:pt x="32610" y="65533"/>
                </a:lnTo>
                <a:lnTo>
                  <a:pt x="65504" y="99962"/>
                </a:lnTo>
                <a:lnTo>
                  <a:pt x="98526" y="126283"/>
                </a:lnTo>
                <a:lnTo>
                  <a:pt x="131520" y="144507"/>
                </a:lnTo>
                <a:lnTo>
                  <a:pt x="164330" y="154643"/>
                </a:lnTo>
                <a:lnTo>
                  <a:pt x="196802" y="156702"/>
                </a:lnTo>
                <a:lnTo>
                  <a:pt x="228779" y="150693"/>
                </a:lnTo>
                <a:lnTo>
                  <a:pt x="260105" y="136628"/>
                </a:lnTo>
                <a:lnTo>
                  <a:pt x="290625" y="114516"/>
                </a:lnTo>
                <a:lnTo>
                  <a:pt x="320184" y="84367"/>
                </a:lnTo>
                <a:lnTo>
                  <a:pt x="348625" y="46191"/>
                </a:lnTo>
                <a:lnTo>
                  <a:pt x="375793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5555234" y="6421754"/>
            <a:ext cx="346075" cy="603250"/>
          </a:xfrm>
          <a:custGeom>
            <a:avLst/>
            <a:gdLst/>
            <a:ahLst/>
            <a:cxnLst/>
            <a:rect l="l" t="t" r="r" b="b"/>
            <a:pathLst>
              <a:path w="346075" h="603250">
                <a:moveTo>
                  <a:pt x="342264" y="0"/>
                </a:moveTo>
                <a:lnTo>
                  <a:pt x="345351" y="69179"/>
                </a:lnTo>
                <a:lnTo>
                  <a:pt x="346077" y="136152"/>
                </a:lnTo>
                <a:lnTo>
                  <a:pt x="344543" y="200466"/>
                </a:lnTo>
                <a:lnTo>
                  <a:pt x="340852" y="261669"/>
                </a:lnTo>
                <a:lnTo>
                  <a:pt x="335102" y="319308"/>
                </a:lnTo>
                <a:lnTo>
                  <a:pt x="327396" y="372931"/>
                </a:lnTo>
                <a:lnTo>
                  <a:pt x="317833" y="422084"/>
                </a:lnTo>
                <a:lnTo>
                  <a:pt x="306515" y="466315"/>
                </a:lnTo>
                <a:lnTo>
                  <a:pt x="293542" y="505172"/>
                </a:lnTo>
                <a:lnTo>
                  <a:pt x="263037" y="564952"/>
                </a:lnTo>
                <a:lnTo>
                  <a:pt x="227123" y="597801"/>
                </a:lnTo>
                <a:lnTo>
                  <a:pt x="207390" y="602995"/>
                </a:lnTo>
                <a:lnTo>
                  <a:pt x="187194" y="600242"/>
                </a:lnTo>
                <a:lnTo>
                  <a:pt x="147575" y="572012"/>
                </a:lnTo>
                <a:lnTo>
                  <a:pt x="110025" y="516399"/>
                </a:lnTo>
                <a:lnTo>
                  <a:pt x="92414" y="479415"/>
                </a:lnTo>
                <a:lnTo>
                  <a:pt x="75787" y="436895"/>
                </a:lnTo>
                <a:lnTo>
                  <a:pt x="60299" y="389277"/>
                </a:lnTo>
                <a:lnTo>
                  <a:pt x="46105" y="336997"/>
                </a:lnTo>
                <a:lnTo>
                  <a:pt x="33362" y="280491"/>
                </a:lnTo>
                <a:lnTo>
                  <a:pt x="22224" y="220198"/>
                </a:lnTo>
                <a:lnTo>
                  <a:pt x="12847" y="156552"/>
                </a:lnTo>
                <a:lnTo>
                  <a:pt x="5387" y="89992"/>
                </a:lnTo>
                <a:lnTo>
                  <a:pt x="0" y="20954"/>
                </a:lnTo>
                <a:lnTo>
                  <a:pt x="32672" y="67111"/>
                </a:lnTo>
                <a:lnTo>
                  <a:pt x="65587" y="103619"/>
                </a:lnTo>
                <a:lnTo>
                  <a:pt x="98561" y="130491"/>
                </a:lnTo>
                <a:lnTo>
                  <a:pt x="131409" y="147738"/>
                </a:lnTo>
                <a:lnTo>
                  <a:pt x="163944" y="155374"/>
                </a:lnTo>
                <a:lnTo>
                  <a:pt x="195984" y="153409"/>
                </a:lnTo>
                <a:lnTo>
                  <a:pt x="227342" y="141855"/>
                </a:lnTo>
                <a:lnTo>
                  <a:pt x="257834" y="120726"/>
                </a:lnTo>
                <a:lnTo>
                  <a:pt x="287276" y="90032"/>
                </a:lnTo>
                <a:lnTo>
                  <a:pt x="315480" y="49786"/>
                </a:lnTo>
                <a:lnTo>
                  <a:pt x="342264" y="0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3525520" y="2963544"/>
            <a:ext cx="409575" cy="352425"/>
          </a:xfrm>
          <a:custGeom>
            <a:avLst/>
            <a:gdLst/>
            <a:ahLst/>
            <a:cxnLst/>
            <a:rect l="l" t="t" r="r" b="b"/>
            <a:pathLst>
              <a:path w="409575" h="352425">
                <a:moveTo>
                  <a:pt x="0" y="0"/>
                </a:moveTo>
                <a:lnTo>
                  <a:pt x="204850" y="0"/>
                </a:lnTo>
                <a:lnTo>
                  <a:pt x="251781" y="4659"/>
                </a:lnTo>
                <a:lnTo>
                  <a:pt x="294867" y="17929"/>
                </a:lnTo>
                <a:lnTo>
                  <a:pt x="332880" y="38748"/>
                </a:lnTo>
                <a:lnTo>
                  <a:pt x="364588" y="66054"/>
                </a:lnTo>
                <a:lnTo>
                  <a:pt x="388760" y="98786"/>
                </a:lnTo>
                <a:lnTo>
                  <a:pt x="404166" y="135880"/>
                </a:lnTo>
                <a:lnTo>
                  <a:pt x="409575" y="176275"/>
                </a:lnTo>
                <a:lnTo>
                  <a:pt x="404166" y="216664"/>
                </a:lnTo>
                <a:lnTo>
                  <a:pt x="388760" y="253740"/>
                </a:lnTo>
                <a:lnTo>
                  <a:pt x="364588" y="286447"/>
                </a:lnTo>
                <a:lnTo>
                  <a:pt x="332880" y="313726"/>
                </a:lnTo>
                <a:lnTo>
                  <a:pt x="294867" y="334520"/>
                </a:lnTo>
                <a:lnTo>
                  <a:pt x="251781" y="347772"/>
                </a:lnTo>
                <a:lnTo>
                  <a:pt x="204850" y="352425"/>
                </a:lnTo>
                <a:lnTo>
                  <a:pt x="0" y="352425"/>
                </a:lnTo>
                <a:lnTo>
                  <a:pt x="0" y="0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1242060" y="3129279"/>
            <a:ext cx="2283460" cy="0"/>
          </a:xfrm>
          <a:custGeom>
            <a:avLst/>
            <a:gdLst/>
            <a:ahLst/>
            <a:cxnLst/>
            <a:rect l="l" t="t" r="r" b="b"/>
            <a:pathLst>
              <a:path w="2283460" h="0">
                <a:moveTo>
                  <a:pt x="2283460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3624579" y="5746749"/>
            <a:ext cx="409575" cy="352425"/>
          </a:xfrm>
          <a:custGeom>
            <a:avLst/>
            <a:gdLst/>
            <a:ahLst/>
            <a:cxnLst/>
            <a:rect l="l" t="t" r="r" b="b"/>
            <a:pathLst>
              <a:path w="409575" h="352425">
                <a:moveTo>
                  <a:pt x="0" y="0"/>
                </a:moveTo>
                <a:lnTo>
                  <a:pt x="204850" y="0"/>
                </a:lnTo>
                <a:lnTo>
                  <a:pt x="251781" y="4659"/>
                </a:lnTo>
                <a:lnTo>
                  <a:pt x="294867" y="17929"/>
                </a:lnTo>
                <a:lnTo>
                  <a:pt x="332880" y="38748"/>
                </a:lnTo>
                <a:lnTo>
                  <a:pt x="364588" y="66054"/>
                </a:lnTo>
                <a:lnTo>
                  <a:pt x="388760" y="98786"/>
                </a:lnTo>
                <a:lnTo>
                  <a:pt x="404166" y="135880"/>
                </a:lnTo>
                <a:lnTo>
                  <a:pt x="409575" y="176275"/>
                </a:lnTo>
                <a:lnTo>
                  <a:pt x="404166" y="216664"/>
                </a:lnTo>
                <a:lnTo>
                  <a:pt x="388760" y="253740"/>
                </a:lnTo>
                <a:lnTo>
                  <a:pt x="364588" y="286447"/>
                </a:lnTo>
                <a:lnTo>
                  <a:pt x="332880" y="313726"/>
                </a:lnTo>
                <a:lnTo>
                  <a:pt x="294867" y="334520"/>
                </a:lnTo>
                <a:lnTo>
                  <a:pt x="251781" y="347772"/>
                </a:lnTo>
                <a:lnTo>
                  <a:pt x="204850" y="352425"/>
                </a:lnTo>
                <a:lnTo>
                  <a:pt x="0" y="352425"/>
                </a:lnTo>
                <a:lnTo>
                  <a:pt x="0" y="0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1341119" y="5912484"/>
            <a:ext cx="2283460" cy="0"/>
          </a:xfrm>
          <a:custGeom>
            <a:avLst/>
            <a:gdLst/>
            <a:ahLst/>
            <a:cxnLst/>
            <a:rect l="l" t="t" r="r" b="b"/>
            <a:pathLst>
              <a:path w="2283460" h="0">
                <a:moveTo>
                  <a:pt x="2283460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3553459" y="3620769"/>
            <a:ext cx="409575" cy="352425"/>
          </a:xfrm>
          <a:custGeom>
            <a:avLst/>
            <a:gdLst/>
            <a:ahLst/>
            <a:cxnLst/>
            <a:rect l="l" t="t" r="r" b="b"/>
            <a:pathLst>
              <a:path w="409575" h="352425">
                <a:moveTo>
                  <a:pt x="0" y="0"/>
                </a:moveTo>
                <a:lnTo>
                  <a:pt x="204850" y="0"/>
                </a:lnTo>
                <a:lnTo>
                  <a:pt x="251781" y="4659"/>
                </a:lnTo>
                <a:lnTo>
                  <a:pt x="294867" y="17929"/>
                </a:lnTo>
                <a:lnTo>
                  <a:pt x="332880" y="38748"/>
                </a:lnTo>
                <a:lnTo>
                  <a:pt x="364588" y="66054"/>
                </a:lnTo>
                <a:lnTo>
                  <a:pt x="388760" y="98786"/>
                </a:lnTo>
                <a:lnTo>
                  <a:pt x="404166" y="135880"/>
                </a:lnTo>
                <a:lnTo>
                  <a:pt x="409575" y="176275"/>
                </a:lnTo>
                <a:lnTo>
                  <a:pt x="404166" y="216664"/>
                </a:lnTo>
                <a:lnTo>
                  <a:pt x="388760" y="253740"/>
                </a:lnTo>
                <a:lnTo>
                  <a:pt x="364588" y="286447"/>
                </a:lnTo>
                <a:lnTo>
                  <a:pt x="332880" y="313726"/>
                </a:lnTo>
                <a:lnTo>
                  <a:pt x="294867" y="334520"/>
                </a:lnTo>
                <a:lnTo>
                  <a:pt x="251781" y="347772"/>
                </a:lnTo>
                <a:lnTo>
                  <a:pt x="204850" y="352425"/>
                </a:lnTo>
                <a:lnTo>
                  <a:pt x="0" y="352425"/>
                </a:lnTo>
                <a:lnTo>
                  <a:pt x="0" y="0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1270000" y="3786504"/>
            <a:ext cx="2283460" cy="0"/>
          </a:xfrm>
          <a:custGeom>
            <a:avLst/>
            <a:gdLst/>
            <a:ahLst/>
            <a:cxnLst/>
            <a:rect l="l" t="t" r="r" b="b"/>
            <a:pathLst>
              <a:path w="2283460" h="0">
                <a:moveTo>
                  <a:pt x="2283460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3580129" y="4386579"/>
            <a:ext cx="409575" cy="352425"/>
          </a:xfrm>
          <a:custGeom>
            <a:avLst/>
            <a:gdLst/>
            <a:ahLst/>
            <a:cxnLst/>
            <a:rect l="l" t="t" r="r" b="b"/>
            <a:pathLst>
              <a:path w="409575" h="352425">
                <a:moveTo>
                  <a:pt x="0" y="0"/>
                </a:moveTo>
                <a:lnTo>
                  <a:pt x="204850" y="0"/>
                </a:lnTo>
                <a:lnTo>
                  <a:pt x="251781" y="4659"/>
                </a:lnTo>
                <a:lnTo>
                  <a:pt x="294867" y="17929"/>
                </a:lnTo>
                <a:lnTo>
                  <a:pt x="332880" y="38748"/>
                </a:lnTo>
                <a:lnTo>
                  <a:pt x="364588" y="66054"/>
                </a:lnTo>
                <a:lnTo>
                  <a:pt x="388760" y="98786"/>
                </a:lnTo>
                <a:lnTo>
                  <a:pt x="404166" y="135880"/>
                </a:lnTo>
                <a:lnTo>
                  <a:pt x="409575" y="176275"/>
                </a:lnTo>
                <a:lnTo>
                  <a:pt x="404166" y="216664"/>
                </a:lnTo>
                <a:lnTo>
                  <a:pt x="388760" y="253740"/>
                </a:lnTo>
                <a:lnTo>
                  <a:pt x="364588" y="286447"/>
                </a:lnTo>
                <a:lnTo>
                  <a:pt x="332880" y="313726"/>
                </a:lnTo>
                <a:lnTo>
                  <a:pt x="294867" y="334520"/>
                </a:lnTo>
                <a:lnTo>
                  <a:pt x="251781" y="347772"/>
                </a:lnTo>
                <a:lnTo>
                  <a:pt x="204850" y="352425"/>
                </a:lnTo>
                <a:lnTo>
                  <a:pt x="0" y="352425"/>
                </a:lnTo>
                <a:lnTo>
                  <a:pt x="0" y="0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1296669" y="4552314"/>
            <a:ext cx="2283460" cy="0"/>
          </a:xfrm>
          <a:custGeom>
            <a:avLst/>
            <a:gdLst/>
            <a:ahLst/>
            <a:cxnLst/>
            <a:rect l="l" t="t" r="r" b="b"/>
            <a:pathLst>
              <a:path w="2283460" h="0">
                <a:moveTo>
                  <a:pt x="2283460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3589020" y="5049519"/>
            <a:ext cx="409575" cy="352425"/>
          </a:xfrm>
          <a:custGeom>
            <a:avLst/>
            <a:gdLst/>
            <a:ahLst/>
            <a:cxnLst/>
            <a:rect l="l" t="t" r="r" b="b"/>
            <a:pathLst>
              <a:path w="409575" h="352425">
                <a:moveTo>
                  <a:pt x="0" y="0"/>
                </a:moveTo>
                <a:lnTo>
                  <a:pt x="204850" y="0"/>
                </a:lnTo>
                <a:lnTo>
                  <a:pt x="251781" y="4659"/>
                </a:lnTo>
                <a:lnTo>
                  <a:pt x="294867" y="17929"/>
                </a:lnTo>
                <a:lnTo>
                  <a:pt x="332880" y="38748"/>
                </a:lnTo>
                <a:lnTo>
                  <a:pt x="364588" y="66054"/>
                </a:lnTo>
                <a:lnTo>
                  <a:pt x="388760" y="98786"/>
                </a:lnTo>
                <a:lnTo>
                  <a:pt x="404166" y="135880"/>
                </a:lnTo>
                <a:lnTo>
                  <a:pt x="409575" y="176275"/>
                </a:lnTo>
                <a:lnTo>
                  <a:pt x="404166" y="216664"/>
                </a:lnTo>
                <a:lnTo>
                  <a:pt x="388760" y="253740"/>
                </a:lnTo>
                <a:lnTo>
                  <a:pt x="364588" y="286447"/>
                </a:lnTo>
                <a:lnTo>
                  <a:pt x="332880" y="313726"/>
                </a:lnTo>
                <a:lnTo>
                  <a:pt x="294867" y="334520"/>
                </a:lnTo>
                <a:lnTo>
                  <a:pt x="251781" y="347772"/>
                </a:lnTo>
                <a:lnTo>
                  <a:pt x="204850" y="352425"/>
                </a:lnTo>
                <a:lnTo>
                  <a:pt x="0" y="352425"/>
                </a:lnTo>
                <a:lnTo>
                  <a:pt x="0" y="0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1305560" y="5215254"/>
            <a:ext cx="2283460" cy="0"/>
          </a:xfrm>
          <a:custGeom>
            <a:avLst/>
            <a:gdLst/>
            <a:ahLst/>
            <a:cxnLst/>
            <a:rect l="l" t="t" r="r" b="b"/>
            <a:pathLst>
              <a:path w="2283460" h="0">
                <a:moveTo>
                  <a:pt x="2283460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2479675" y="2463164"/>
            <a:ext cx="259079" cy="344805"/>
          </a:xfrm>
          <a:custGeom>
            <a:avLst/>
            <a:gdLst/>
            <a:ahLst/>
            <a:cxnLst/>
            <a:rect l="l" t="t" r="r" b="b"/>
            <a:pathLst>
              <a:path w="259080" h="344805">
                <a:moveTo>
                  <a:pt x="259080" y="0"/>
                </a:moveTo>
                <a:lnTo>
                  <a:pt x="129539" y="344804"/>
                </a:lnTo>
                <a:lnTo>
                  <a:pt x="0" y="0"/>
                </a:lnTo>
                <a:lnTo>
                  <a:pt x="259080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2660967" y="2570797"/>
            <a:ext cx="100330" cy="10032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2484120" y="2133599"/>
            <a:ext cx="249936" cy="210311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2099310" y="2468244"/>
            <a:ext cx="259079" cy="344805"/>
          </a:xfrm>
          <a:custGeom>
            <a:avLst/>
            <a:gdLst/>
            <a:ahLst/>
            <a:cxnLst/>
            <a:rect l="l" t="t" r="r" b="b"/>
            <a:pathLst>
              <a:path w="259080" h="344805">
                <a:moveTo>
                  <a:pt x="259079" y="0"/>
                </a:moveTo>
                <a:lnTo>
                  <a:pt x="129539" y="344805"/>
                </a:lnTo>
                <a:lnTo>
                  <a:pt x="0" y="0"/>
                </a:lnTo>
                <a:lnTo>
                  <a:pt x="259079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2280602" y="2575877"/>
            <a:ext cx="100330" cy="10032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2103120" y="2138171"/>
            <a:ext cx="251460" cy="210311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1699895" y="2466339"/>
            <a:ext cx="259079" cy="344805"/>
          </a:xfrm>
          <a:custGeom>
            <a:avLst/>
            <a:gdLst/>
            <a:ahLst/>
            <a:cxnLst/>
            <a:rect l="l" t="t" r="r" b="b"/>
            <a:pathLst>
              <a:path w="259080" h="344805">
                <a:moveTo>
                  <a:pt x="259080" y="0"/>
                </a:moveTo>
                <a:lnTo>
                  <a:pt x="129540" y="344804"/>
                </a:lnTo>
                <a:lnTo>
                  <a:pt x="0" y="0"/>
                </a:lnTo>
                <a:lnTo>
                  <a:pt x="259080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1881187" y="2573972"/>
            <a:ext cx="100330" cy="10032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1703832" y="2136647"/>
            <a:ext cx="251460" cy="210311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 txBox="1"/>
          <p:nvPr/>
        </p:nvSpPr>
        <p:spPr>
          <a:xfrm>
            <a:off x="1741677" y="2118106"/>
            <a:ext cx="91694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27355" algn="l"/>
                <a:tab pos="806450" algn="l"/>
              </a:tabLst>
            </a:pPr>
            <a:r>
              <a:rPr dirty="0" sz="1400">
                <a:latin typeface="Calibri"/>
                <a:cs typeface="Calibri"/>
              </a:rPr>
              <a:t>D</a:t>
            </a:r>
            <a:r>
              <a:rPr dirty="0" sz="1400">
                <a:latin typeface="Calibri"/>
                <a:cs typeface="Calibri"/>
              </a:rPr>
              <a:t>	</a:t>
            </a:r>
            <a:r>
              <a:rPr dirty="0" sz="1400">
                <a:latin typeface="Calibri"/>
                <a:cs typeface="Calibri"/>
              </a:rPr>
              <a:t>C</a:t>
            </a:r>
            <a:r>
              <a:rPr dirty="0" sz="1400">
                <a:latin typeface="Calibri"/>
                <a:cs typeface="Calibri"/>
              </a:rPr>
              <a:t>	</a:t>
            </a:r>
            <a:r>
              <a:rPr dirty="0" baseline="1984" sz="2100">
                <a:latin typeface="Calibri"/>
                <a:cs typeface="Calibri"/>
              </a:rPr>
              <a:t>B</a:t>
            </a:r>
            <a:endParaRPr baseline="1984" sz="2100">
              <a:latin typeface="Calibri"/>
              <a:cs typeface="Calibri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3010535" y="2783204"/>
            <a:ext cx="0" cy="3373120"/>
          </a:xfrm>
          <a:custGeom>
            <a:avLst/>
            <a:gdLst/>
            <a:ahLst/>
            <a:cxnLst/>
            <a:rect l="l" t="t" r="r" b="b"/>
            <a:pathLst>
              <a:path w="0" h="3373120">
                <a:moveTo>
                  <a:pt x="0" y="0"/>
                </a:moveTo>
                <a:lnTo>
                  <a:pt x="0" y="3373119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2613660" y="2802254"/>
            <a:ext cx="0" cy="3373120"/>
          </a:xfrm>
          <a:custGeom>
            <a:avLst/>
            <a:gdLst/>
            <a:ahLst/>
            <a:cxnLst/>
            <a:rect l="l" t="t" r="r" b="b"/>
            <a:pathLst>
              <a:path w="0" h="3373120">
                <a:moveTo>
                  <a:pt x="0" y="0"/>
                </a:moveTo>
                <a:lnTo>
                  <a:pt x="0" y="3373119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2232025" y="2813049"/>
            <a:ext cx="0" cy="3373120"/>
          </a:xfrm>
          <a:custGeom>
            <a:avLst/>
            <a:gdLst/>
            <a:ahLst/>
            <a:cxnLst/>
            <a:rect l="l" t="t" r="r" b="b"/>
            <a:pathLst>
              <a:path w="0" h="3373120">
                <a:moveTo>
                  <a:pt x="0" y="0"/>
                </a:moveTo>
                <a:lnTo>
                  <a:pt x="0" y="3373119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1841500" y="2802254"/>
            <a:ext cx="0" cy="3373120"/>
          </a:xfrm>
          <a:custGeom>
            <a:avLst/>
            <a:gdLst/>
            <a:ahLst/>
            <a:cxnLst/>
            <a:rect l="l" t="t" r="r" b="b"/>
            <a:pathLst>
              <a:path w="0" h="3373120">
                <a:moveTo>
                  <a:pt x="0" y="0"/>
                </a:moveTo>
                <a:lnTo>
                  <a:pt x="0" y="3373119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3119120" y="2635884"/>
            <a:ext cx="0" cy="3528060"/>
          </a:xfrm>
          <a:custGeom>
            <a:avLst/>
            <a:gdLst/>
            <a:ahLst/>
            <a:cxnLst/>
            <a:rect l="l" t="t" r="r" b="b"/>
            <a:pathLst>
              <a:path w="0" h="3528060">
                <a:moveTo>
                  <a:pt x="0" y="0"/>
                </a:moveTo>
                <a:lnTo>
                  <a:pt x="0" y="352806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2722245" y="2654934"/>
            <a:ext cx="0" cy="3528060"/>
          </a:xfrm>
          <a:custGeom>
            <a:avLst/>
            <a:gdLst/>
            <a:ahLst/>
            <a:cxnLst/>
            <a:rect l="l" t="t" r="r" b="b"/>
            <a:pathLst>
              <a:path w="0" h="3528060">
                <a:moveTo>
                  <a:pt x="0" y="0"/>
                </a:moveTo>
                <a:lnTo>
                  <a:pt x="0" y="352806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2340610" y="2665729"/>
            <a:ext cx="0" cy="3528060"/>
          </a:xfrm>
          <a:custGeom>
            <a:avLst/>
            <a:gdLst/>
            <a:ahLst/>
            <a:cxnLst/>
            <a:rect l="l" t="t" r="r" b="b"/>
            <a:pathLst>
              <a:path w="0" h="3528060">
                <a:moveTo>
                  <a:pt x="0" y="0"/>
                </a:moveTo>
                <a:lnTo>
                  <a:pt x="0" y="3528059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1950085" y="2654934"/>
            <a:ext cx="0" cy="3528060"/>
          </a:xfrm>
          <a:custGeom>
            <a:avLst/>
            <a:gdLst/>
            <a:ahLst/>
            <a:cxnLst/>
            <a:rect l="l" t="t" r="r" b="b"/>
            <a:pathLst>
              <a:path w="0" h="3528060">
                <a:moveTo>
                  <a:pt x="0" y="0"/>
                </a:moveTo>
                <a:lnTo>
                  <a:pt x="0" y="352806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3060382" y="3080702"/>
            <a:ext cx="100330" cy="100329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2544762" y="3069272"/>
            <a:ext cx="100330" cy="100329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2678747" y="3737927"/>
            <a:ext cx="100329" cy="100329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2163127" y="3717607"/>
            <a:ext cx="100330" cy="100330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3078162" y="4492307"/>
            <a:ext cx="100330" cy="100329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2562542" y="4489767"/>
            <a:ext cx="100330" cy="100329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2193607" y="4496752"/>
            <a:ext cx="100330" cy="100330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1790382" y="4505642"/>
            <a:ext cx="100330" cy="100329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3067367" y="5872162"/>
            <a:ext cx="100330" cy="100330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2551747" y="5851842"/>
            <a:ext cx="100329" cy="100329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2955607" y="5157787"/>
            <a:ext cx="100330" cy="100330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/>
          <p:nvPr/>
        </p:nvSpPr>
        <p:spPr>
          <a:xfrm>
            <a:off x="2555557" y="5146357"/>
            <a:ext cx="100330" cy="100329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/>
          <p:nvPr/>
        </p:nvSpPr>
        <p:spPr>
          <a:xfrm>
            <a:off x="2186622" y="5153342"/>
            <a:ext cx="100329" cy="100329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/>
          <p:nvPr/>
        </p:nvSpPr>
        <p:spPr>
          <a:xfrm>
            <a:off x="1783397" y="5162232"/>
            <a:ext cx="100329" cy="100329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/>
          <p:nvPr/>
        </p:nvSpPr>
        <p:spPr>
          <a:xfrm>
            <a:off x="2184717" y="5852477"/>
            <a:ext cx="100330" cy="100330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/>
          <p:nvPr/>
        </p:nvSpPr>
        <p:spPr>
          <a:xfrm>
            <a:off x="1790382" y="5845492"/>
            <a:ext cx="100330" cy="100329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/>
          <p:nvPr/>
        </p:nvSpPr>
        <p:spPr>
          <a:xfrm>
            <a:off x="1890077" y="3728402"/>
            <a:ext cx="100330" cy="100329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/>
          <p:nvPr/>
        </p:nvSpPr>
        <p:spPr>
          <a:xfrm>
            <a:off x="3069272" y="3719512"/>
            <a:ext cx="100329" cy="100329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/>
          <p:nvPr/>
        </p:nvSpPr>
        <p:spPr>
          <a:xfrm>
            <a:off x="2189797" y="3080702"/>
            <a:ext cx="100329" cy="100329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0" name="object 60"/>
          <p:cNvSpPr/>
          <p:nvPr/>
        </p:nvSpPr>
        <p:spPr>
          <a:xfrm>
            <a:off x="1790382" y="3069272"/>
            <a:ext cx="100330" cy="100329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graphicFrame>
        <p:nvGraphicFramePr>
          <p:cNvPr id="61" name="object 61"/>
          <p:cNvGraphicFramePr>
            <a:graphicFrameLocks noGrp="1"/>
          </p:cNvGraphicFramePr>
          <p:nvPr/>
        </p:nvGraphicFramePr>
        <p:xfrm>
          <a:off x="3935095" y="2693034"/>
          <a:ext cx="2288540" cy="395414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55930"/>
                <a:gridCol w="465455"/>
                <a:gridCol w="405765"/>
                <a:gridCol w="465455"/>
                <a:gridCol w="495934"/>
              </a:tblGrid>
              <a:tr h="4362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9525">
                      <a:solidFill>
                        <a:srgbClr val="000000"/>
                      </a:solidFill>
                      <a:prstDash val="solid"/>
                    </a:lnR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5722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952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6580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952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629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952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9722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952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3469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952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T w="28575">
                      <a:solidFill>
                        <a:srgbClr val="000000"/>
                      </a:solidFill>
                      <a:prstDash val="solid"/>
                    </a:lnT>
                  </a:tcPr>
                </a:tc>
              </a:tr>
            </a:tbl>
          </a:graphicData>
        </a:graphic>
      </p:graphicFrame>
      <p:sp>
        <p:nvSpPr>
          <p:cNvPr id="62" name="object 62"/>
          <p:cNvSpPr/>
          <p:nvPr/>
        </p:nvSpPr>
        <p:spPr>
          <a:xfrm>
            <a:off x="4349115" y="3049904"/>
            <a:ext cx="85725" cy="141605"/>
          </a:xfrm>
          <a:custGeom>
            <a:avLst/>
            <a:gdLst/>
            <a:ahLst/>
            <a:cxnLst/>
            <a:rect l="l" t="t" r="r" b="b"/>
            <a:pathLst>
              <a:path w="85725" h="141605">
                <a:moveTo>
                  <a:pt x="85725" y="0"/>
                </a:moveTo>
                <a:lnTo>
                  <a:pt x="0" y="141604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3" name="object 63"/>
          <p:cNvSpPr/>
          <p:nvPr/>
        </p:nvSpPr>
        <p:spPr>
          <a:xfrm>
            <a:off x="4319904" y="3084829"/>
            <a:ext cx="141605" cy="85725"/>
          </a:xfrm>
          <a:custGeom>
            <a:avLst/>
            <a:gdLst/>
            <a:ahLst/>
            <a:cxnLst/>
            <a:rect l="l" t="t" r="r" b="b"/>
            <a:pathLst>
              <a:path w="141604" h="85725">
                <a:moveTo>
                  <a:pt x="141605" y="85725"/>
                </a:moveTo>
                <a:lnTo>
                  <a:pt x="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4" name="object 64"/>
          <p:cNvSpPr/>
          <p:nvPr/>
        </p:nvSpPr>
        <p:spPr>
          <a:xfrm>
            <a:off x="4802504" y="3058794"/>
            <a:ext cx="85725" cy="141605"/>
          </a:xfrm>
          <a:custGeom>
            <a:avLst/>
            <a:gdLst/>
            <a:ahLst/>
            <a:cxnLst/>
            <a:rect l="l" t="t" r="r" b="b"/>
            <a:pathLst>
              <a:path w="85725" h="141605">
                <a:moveTo>
                  <a:pt x="85725" y="0"/>
                </a:moveTo>
                <a:lnTo>
                  <a:pt x="0" y="141605"/>
                </a:lnTo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5" name="object 65"/>
          <p:cNvSpPr/>
          <p:nvPr/>
        </p:nvSpPr>
        <p:spPr>
          <a:xfrm>
            <a:off x="4773295" y="3093719"/>
            <a:ext cx="141605" cy="85725"/>
          </a:xfrm>
          <a:custGeom>
            <a:avLst/>
            <a:gdLst/>
            <a:ahLst/>
            <a:cxnLst/>
            <a:rect l="l" t="t" r="r" b="b"/>
            <a:pathLst>
              <a:path w="141604" h="85725">
                <a:moveTo>
                  <a:pt x="141604" y="85725"/>
                </a:moveTo>
                <a:lnTo>
                  <a:pt x="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6" name="object 66"/>
          <p:cNvSpPr/>
          <p:nvPr/>
        </p:nvSpPr>
        <p:spPr>
          <a:xfrm>
            <a:off x="5227954" y="3041014"/>
            <a:ext cx="85725" cy="141605"/>
          </a:xfrm>
          <a:custGeom>
            <a:avLst/>
            <a:gdLst/>
            <a:ahLst/>
            <a:cxnLst/>
            <a:rect l="l" t="t" r="r" b="b"/>
            <a:pathLst>
              <a:path w="85725" h="141605">
                <a:moveTo>
                  <a:pt x="85725" y="0"/>
                </a:moveTo>
                <a:lnTo>
                  <a:pt x="0" y="141604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7" name="object 67"/>
          <p:cNvSpPr/>
          <p:nvPr/>
        </p:nvSpPr>
        <p:spPr>
          <a:xfrm>
            <a:off x="5198745" y="3075939"/>
            <a:ext cx="141605" cy="85725"/>
          </a:xfrm>
          <a:custGeom>
            <a:avLst/>
            <a:gdLst/>
            <a:ahLst/>
            <a:cxnLst/>
            <a:rect l="l" t="t" r="r" b="b"/>
            <a:pathLst>
              <a:path w="141604" h="85725">
                <a:moveTo>
                  <a:pt x="141604" y="85725"/>
                </a:moveTo>
                <a:lnTo>
                  <a:pt x="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8" name="object 68"/>
          <p:cNvSpPr/>
          <p:nvPr/>
        </p:nvSpPr>
        <p:spPr>
          <a:xfrm>
            <a:off x="5681345" y="3049904"/>
            <a:ext cx="85725" cy="141605"/>
          </a:xfrm>
          <a:custGeom>
            <a:avLst/>
            <a:gdLst/>
            <a:ahLst/>
            <a:cxnLst/>
            <a:rect l="l" t="t" r="r" b="b"/>
            <a:pathLst>
              <a:path w="85725" h="141605">
                <a:moveTo>
                  <a:pt x="85725" y="0"/>
                </a:moveTo>
                <a:lnTo>
                  <a:pt x="0" y="141604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9" name="object 69"/>
          <p:cNvSpPr/>
          <p:nvPr/>
        </p:nvSpPr>
        <p:spPr>
          <a:xfrm>
            <a:off x="5652134" y="3084829"/>
            <a:ext cx="141605" cy="85725"/>
          </a:xfrm>
          <a:custGeom>
            <a:avLst/>
            <a:gdLst/>
            <a:ahLst/>
            <a:cxnLst/>
            <a:rect l="l" t="t" r="r" b="b"/>
            <a:pathLst>
              <a:path w="141604" h="85725">
                <a:moveTo>
                  <a:pt x="141604" y="85725"/>
                </a:moveTo>
                <a:lnTo>
                  <a:pt x="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0" name="object 70"/>
          <p:cNvSpPr/>
          <p:nvPr/>
        </p:nvSpPr>
        <p:spPr>
          <a:xfrm>
            <a:off x="4349115" y="3700144"/>
            <a:ext cx="85725" cy="141605"/>
          </a:xfrm>
          <a:custGeom>
            <a:avLst/>
            <a:gdLst/>
            <a:ahLst/>
            <a:cxnLst/>
            <a:rect l="l" t="t" r="r" b="b"/>
            <a:pathLst>
              <a:path w="85725" h="141604">
                <a:moveTo>
                  <a:pt x="85725" y="0"/>
                </a:moveTo>
                <a:lnTo>
                  <a:pt x="0" y="141605"/>
                </a:lnTo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1" name="object 71"/>
          <p:cNvSpPr/>
          <p:nvPr/>
        </p:nvSpPr>
        <p:spPr>
          <a:xfrm>
            <a:off x="4319904" y="3735069"/>
            <a:ext cx="141605" cy="85725"/>
          </a:xfrm>
          <a:custGeom>
            <a:avLst/>
            <a:gdLst/>
            <a:ahLst/>
            <a:cxnLst/>
            <a:rect l="l" t="t" r="r" b="b"/>
            <a:pathLst>
              <a:path w="141604" h="85725">
                <a:moveTo>
                  <a:pt x="141605" y="85725"/>
                </a:moveTo>
                <a:lnTo>
                  <a:pt x="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2" name="object 72"/>
          <p:cNvSpPr/>
          <p:nvPr/>
        </p:nvSpPr>
        <p:spPr>
          <a:xfrm>
            <a:off x="4802504" y="3709034"/>
            <a:ext cx="85725" cy="141605"/>
          </a:xfrm>
          <a:custGeom>
            <a:avLst/>
            <a:gdLst/>
            <a:ahLst/>
            <a:cxnLst/>
            <a:rect l="l" t="t" r="r" b="b"/>
            <a:pathLst>
              <a:path w="85725" h="141604">
                <a:moveTo>
                  <a:pt x="85725" y="0"/>
                </a:moveTo>
                <a:lnTo>
                  <a:pt x="0" y="141604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3" name="object 73"/>
          <p:cNvSpPr/>
          <p:nvPr/>
        </p:nvSpPr>
        <p:spPr>
          <a:xfrm>
            <a:off x="4773295" y="3743959"/>
            <a:ext cx="141605" cy="85725"/>
          </a:xfrm>
          <a:custGeom>
            <a:avLst/>
            <a:gdLst/>
            <a:ahLst/>
            <a:cxnLst/>
            <a:rect l="l" t="t" r="r" b="b"/>
            <a:pathLst>
              <a:path w="141604" h="85725">
                <a:moveTo>
                  <a:pt x="141604" y="85725"/>
                </a:moveTo>
                <a:lnTo>
                  <a:pt x="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4" name="object 74"/>
          <p:cNvSpPr/>
          <p:nvPr/>
        </p:nvSpPr>
        <p:spPr>
          <a:xfrm>
            <a:off x="5227954" y="3691254"/>
            <a:ext cx="85725" cy="141605"/>
          </a:xfrm>
          <a:custGeom>
            <a:avLst/>
            <a:gdLst/>
            <a:ahLst/>
            <a:cxnLst/>
            <a:rect l="l" t="t" r="r" b="b"/>
            <a:pathLst>
              <a:path w="85725" h="141604">
                <a:moveTo>
                  <a:pt x="85725" y="0"/>
                </a:moveTo>
                <a:lnTo>
                  <a:pt x="0" y="141604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5" name="object 75"/>
          <p:cNvSpPr/>
          <p:nvPr/>
        </p:nvSpPr>
        <p:spPr>
          <a:xfrm>
            <a:off x="5198745" y="3726179"/>
            <a:ext cx="141605" cy="85725"/>
          </a:xfrm>
          <a:custGeom>
            <a:avLst/>
            <a:gdLst/>
            <a:ahLst/>
            <a:cxnLst/>
            <a:rect l="l" t="t" r="r" b="b"/>
            <a:pathLst>
              <a:path w="141604" h="85725">
                <a:moveTo>
                  <a:pt x="141604" y="85725"/>
                </a:moveTo>
                <a:lnTo>
                  <a:pt x="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6" name="object 76"/>
          <p:cNvSpPr/>
          <p:nvPr/>
        </p:nvSpPr>
        <p:spPr>
          <a:xfrm>
            <a:off x="5681345" y="3700144"/>
            <a:ext cx="85725" cy="141605"/>
          </a:xfrm>
          <a:custGeom>
            <a:avLst/>
            <a:gdLst/>
            <a:ahLst/>
            <a:cxnLst/>
            <a:rect l="l" t="t" r="r" b="b"/>
            <a:pathLst>
              <a:path w="85725" h="141604">
                <a:moveTo>
                  <a:pt x="85725" y="0"/>
                </a:moveTo>
                <a:lnTo>
                  <a:pt x="0" y="141605"/>
                </a:lnTo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7" name="object 77"/>
          <p:cNvSpPr/>
          <p:nvPr/>
        </p:nvSpPr>
        <p:spPr>
          <a:xfrm>
            <a:off x="5652134" y="3735069"/>
            <a:ext cx="141605" cy="85725"/>
          </a:xfrm>
          <a:custGeom>
            <a:avLst/>
            <a:gdLst/>
            <a:ahLst/>
            <a:cxnLst/>
            <a:rect l="l" t="t" r="r" b="b"/>
            <a:pathLst>
              <a:path w="141604" h="85725">
                <a:moveTo>
                  <a:pt x="141604" y="85725"/>
                </a:moveTo>
                <a:lnTo>
                  <a:pt x="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8" name="object 78"/>
          <p:cNvSpPr/>
          <p:nvPr/>
        </p:nvSpPr>
        <p:spPr>
          <a:xfrm>
            <a:off x="4340225" y="4468494"/>
            <a:ext cx="85725" cy="141605"/>
          </a:xfrm>
          <a:custGeom>
            <a:avLst/>
            <a:gdLst/>
            <a:ahLst/>
            <a:cxnLst/>
            <a:rect l="l" t="t" r="r" b="b"/>
            <a:pathLst>
              <a:path w="85725" h="141604">
                <a:moveTo>
                  <a:pt x="85725" y="0"/>
                </a:moveTo>
                <a:lnTo>
                  <a:pt x="0" y="141604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9" name="object 79"/>
          <p:cNvSpPr/>
          <p:nvPr/>
        </p:nvSpPr>
        <p:spPr>
          <a:xfrm>
            <a:off x="4311015" y="4503419"/>
            <a:ext cx="141605" cy="85725"/>
          </a:xfrm>
          <a:custGeom>
            <a:avLst/>
            <a:gdLst/>
            <a:ahLst/>
            <a:cxnLst/>
            <a:rect l="l" t="t" r="r" b="b"/>
            <a:pathLst>
              <a:path w="141604" h="85725">
                <a:moveTo>
                  <a:pt x="141605" y="85725"/>
                </a:moveTo>
                <a:lnTo>
                  <a:pt x="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0" name="object 80"/>
          <p:cNvSpPr/>
          <p:nvPr/>
        </p:nvSpPr>
        <p:spPr>
          <a:xfrm>
            <a:off x="4793615" y="4477384"/>
            <a:ext cx="85725" cy="141605"/>
          </a:xfrm>
          <a:custGeom>
            <a:avLst/>
            <a:gdLst/>
            <a:ahLst/>
            <a:cxnLst/>
            <a:rect l="l" t="t" r="r" b="b"/>
            <a:pathLst>
              <a:path w="85725" h="141604">
                <a:moveTo>
                  <a:pt x="85725" y="0"/>
                </a:moveTo>
                <a:lnTo>
                  <a:pt x="0" y="141604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1" name="object 81"/>
          <p:cNvSpPr/>
          <p:nvPr/>
        </p:nvSpPr>
        <p:spPr>
          <a:xfrm>
            <a:off x="4764404" y="4512309"/>
            <a:ext cx="141605" cy="85725"/>
          </a:xfrm>
          <a:custGeom>
            <a:avLst/>
            <a:gdLst/>
            <a:ahLst/>
            <a:cxnLst/>
            <a:rect l="l" t="t" r="r" b="b"/>
            <a:pathLst>
              <a:path w="141604" h="85725">
                <a:moveTo>
                  <a:pt x="141605" y="85725"/>
                </a:moveTo>
                <a:lnTo>
                  <a:pt x="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2" name="object 82"/>
          <p:cNvSpPr/>
          <p:nvPr/>
        </p:nvSpPr>
        <p:spPr>
          <a:xfrm>
            <a:off x="5219065" y="4459604"/>
            <a:ext cx="85725" cy="141605"/>
          </a:xfrm>
          <a:custGeom>
            <a:avLst/>
            <a:gdLst/>
            <a:ahLst/>
            <a:cxnLst/>
            <a:rect l="l" t="t" r="r" b="b"/>
            <a:pathLst>
              <a:path w="85725" h="141604">
                <a:moveTo>
                  <a:pt x="85725" y="0"/>
                </a:moveTo>
                <a:lnTo>
                  <a:pt x="0" y="141604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3" name="object 83"/>
          <p:cNvSpPr/>
          <p:nvPr/>
        </p:nvSpPr>
        <p:spPr>
          <a:xfrm>
            <a:off x="5189854" y="4494529"/>
            <a:ext cx="141605" cy="85725"/>
          </a:xfrm>
          <a:custGeom>
            <a:avLst/>
            <a:gdLst/>
            <a:ahLst/>
            <a:cxnLst/>
            <a:rect l="l" t="t" r="r" b="b"/>
            <a:pathLst>
              <a:path w="141604" h="85725">
                <a:moveTo>
                  <a:pt x="141605" y="85725"/>
                </a:moveTo>
                <a:lnTo>
                  <a:pt x="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4" name="object 84"/>
          <p:cNvSpPr/>
          <p:nvPr/>
        </p:nvSpPr>
        <p:spPr>
          <a:xfrm>
            <a:off x="5672454" y="4468494"/>
            <a:ext cx="85725" cy="141605"/>
          </a:xfrm>
          <a:custGeom>
            <a:avLst/>
            <a:gdLst/>
            <a:ahLst/>
            <a:cxnLst/>
            <a:rect l="l" t="t" r="r" b="b"/>
            <a:pathLst>
              <a:path w="85725" h="141604">
                <a:moveTo>
                  <a:pt x="85725" y="0"/>
                </a:moveTo>
                <a:lnTo>
                  <a:pt x="0" y="141604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5" name="object 85"/>
          <p:cNvSpPr/>
          <p:nvPr/>
        </p:nvSpPr>
        <p:spPr>
          <a:xfrm>
            <a:off x="5643245" y="4503419"/>
            <a:ext cx="141605" cy="85725"/>
          </a:xfrm>
          <a:custGeom>
            <a:avLst/>
            <a:gdLst/>
            <a:ahLst/>
            <a:cxnLst/>
            <a:rect l="l" t="t" r="r" b="b"/>
            <a:pathLst>
              <a:path w="141604" h="85725">
                <a:moveTo>
                  <a:pt x="141604" y="85725"/>
                </a:moveTo>
                <a:lnTo>
                  <a:pt x="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6" name="object 86"/>
          <p:cNvSpPr/>
          <p:nvPr/>
        </p:nvSpPr>
        <p:spPr>
          <a:xfrm>
            <a:off x="4359909" y="5133339"/>
            <a:ext cx="85725" cy="141605"/>
          </a:xfrm>
          <a:custGeom>
            <a:avLst/>
            <a:gdLst/>
            <a:ahLst/>
            <a:cxnLst/>
            <a:rect l="l" t="t" r="r" b="b"/>
            <a:pathLst>
              <a:path w="85725" h="141604">
                <a:moveTo>
                  <a:pt x="85725" y="0"/>
                </a:moveTo>
                <a:lnTo>
                  <a:pt x="0" y="14160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7" name="object 87"/>
          <p:cNvSpPr/>
          <p:nvPr/>
        </p:nvSpPr>
        <p:spPr>
          <a:xfrm>
            <a:off x="4330700" y="5168264"/>
            <a:ext cx="141605" cy="85725"/>
          </a:xfrm>
          <a:custGeom>
            <a:avLst/>
            <a:gdLst/>
            <a:ahLst/>
            <a:cxnLst/>
            <a:rect l="l" t="t" r="r" b="b"/>
            <a:pathLst>
              <a:path w="141604" h="85725">
                <a:moveTo>
                  <a:pt x="141604" y="85725"/>
                </a:moveTo>
                <a:lnTo>
                  <a:pt x="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8" name="object 88"/>
          <p:cNvSpPr/>
          <p:nvPr/>
        </p:nvSpPr>
        <p:spPr>
          <a:xfrm>
            <a:off x="4813300" y="5142229"/>
            <a:ext cx="85725" cy="141605"/>
          </a:xfrm>
          <a:custGeom>
            <a:avLst/>
            <a:gdLst/>
            <a:ahLst/>
            <a:cxnLst/>
            <a:rect l="l" t="t" r="r" b="b"/>
            <a:pathLst>
              <a:path w="85725" h="141604">
                <a:moveTo>
                  <a:pt x="85725" y="0"/>
                </a:moveTo>
                <a:lnTo>
                  <a:pt x="0" y="141604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9" name="object 89"/>
          <p:cNvSpPr/>
          <p:nvPr/>
        </p:nvSpPr>
        <p:spPr>
          <a:xfrm>
            <a:off x="4784090" y="5177154"/>
            <a:ext cx="141605" cy="85725"/>
          </a:xfrm>
          <a:custGeom>
            <a:avLst/>
            <a:gdLst/>
            <a:ahLst/>
            <a:cxnLst/>
            <a:rect l="l" t="t" r="r" b="b"/>
            <a:pathLst>
              <a:path w="141604" h="85725">
                <a:moveTo>
                  <a:pt x="141605" y="85725"/>
                </a:moveTo>
                <a:lnTo>
                  <a:pt x="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0" name="object 90"/>
          <p:cNvSpPr/>
          <p:nvPr/>
        </p:nvSpPr>
        <p:spPr>
          <a:xfrm>
            <a:off x="5238750" y="5124449"/>
            <a:ext cx="85725" cy="141605"/>
          </a:xfrm>
          <a:custGeom>
            <a:avLst/>
            <a:gdLst/>
            <a:ahLst/>
            <a:cxnLst/>
            <a:rect l="l" t="t" r="r" b="b"/>
            <a:pathLst>
              <a:path w="85725" h="141604">
                <a:moveTo>
                  <a:pt x="85725" y="0"/>
                </a:moveTo>
                <a:lnTo>
                  <a:pt x="0" y="14160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1" name="object 91"/>
          <p:cNvSpPr/>
          <p:nvPr/>
        </p:nvSpPr>
        <p:spPr>
          <a:xfrm>
            <a:off x="5209540" y="5159374"/>
            <a:ext cx="141605" cy="85725"/>
          </a:xfrm>
          <a:custGeom>
            <a:avLst/>
            <a:gdLst/>
            <a:ahLst/>
            <a:cxnLst/>
            <a:rect l="l" t="t" r="r" b="b"/>
            <a:pathLst>
              <a:path w="141604" h="85725">
                <a:moveTo>
                  <a:pt x="141605" y="85725"/>
                </a:moveTo>
                <a:lnTo>
                  <a:pt x="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2" name="object 92"/>
          <p:cNvSpPr/>
          <p:nvPr/>
        </p:nvSpPr>
        <p:spPr>
          <a:xfrm>
            <a:off x="5692140" y="5133339"/>
            <a:ext cx="85725" cy="141605"/>
          </a:xfrm>
          <a:custGeom>
            <a:avLst/>
            <a:gdLst/>
            <a:ahLst/>
            <a:cxnLst/>
            <a:rect l="l" t="t" r="r" b="b"/>
            <a:pathLst>
              <a:path w="85725" h="141604">
                <a:moveTo>
                  <a:pt x="85725" y="0"/>
                </a:moveTo>
                <a:lnTo>
                  <a:pt x="0" y="14160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3" name="object 93"/>
          <p:cNvSpPr/>
          <p:nvPr/>
        </p:nvSpPr>
        <p:spPr>
          <a:xfrm>
            <a:off x="5662929" y="5168264"/>
            <a:ext cx="141605" cy="85725"/>
          </a:xfrm>
          <a:custGeom>
            <a:avLst/>
            <a:gdLst/>
            <a:ahLst/>
            <a:cxnLst/>
            <a:rect l="l" t="t" r="r" b="b"/>
            <a:pathLst>
              <a:path w="141604" h="85725">
                <a:moveTo>
                  <a:pt x="141605" y="85725"/>
                </a:moveTo>
                <a:lnTo>
                  <a:pt x="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4" name="object 94"/>
          <p:cNvSpPr/>
          <p:nvPr/>
        </p:nvSpPr>
        <p:spPr>
          <a:xfrm>
            <a:off x="4358004" y="5826124"/>
            <a:ext cx="85725" cy="141605"/>
          </a:xfrm>
          <a:custGeom>
            <a:avLst/>
            <a:gdLst/>
            <a:ahLst/>
            <a:cxnLst/>
            <a:rect l="l" t="t" r="r" b="b"/>
            <a:pathLst>
              <a:path w="85725" h="141604">
                <a:moveTo>
                  <a:pt x="85725" y="0"/>
                </a:moveTo>
                <a:lnTo>
                  <a:pt x="0" y="14160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5" name="object 95"/>
          <p:cNvSpPr/>
          <p:nvPr/>
        </p:nvSpPr>
        <p:spPr>
          <a:xfrm>
            <a:off x="4328795" y="5861049"/>
            <a:ext cx="141605" cy="85725"/>
          </a:xfrm>
          <a:custGeom>
            <a:avLst/>
            <a:gdLst/>
            <a:ahLst/>
            <a:cxnLst/>
            <a:rect l="l" t="t" r="r" b="b"/>
            <a:pathLst>
              <a:path w="141604" h="85725">
                <a:moveTo>
                  <a:pt x="141604" y="85725"/>
                </a:moveTo>
                <a:lnTo>
                  <a:pt x="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6" name="object 96"/>
          <p:cNvSpPr/>
          <p:nvPr/>
        </p:nvSpPr>
        <p:spPr>
          <a:xfrm>
            <a:off x="4811395" y="5835014"/>
            <a:ext cx="85725" cy="141605"/>
          </a:xfrm>
          <a:custGeom>
            <a:avLst/>
            <a:gdLst/>
            <a:ahLst/>
            <a:cxnLst/>
            <a:rect l="l" t="t" r="r" b="b"/>
            <a:pathLst>
              <a:path w="85725" h="141604">
                <a:moveTo>
                  <a:pt x="85725" y="0"/>
                </a:moveTo>
                <a:lnTo>
                  <a:pt x="0" y="14160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7" name="object 97"/>
          <p:cNvSpPr/>
          <p:nvPr/>
        </p:nvSpPr>
        <p:spPr>
          <a:xfrm>
            <a:off x="4782184" y="5869939"/>
            <a:ext cx="141605" cy="85725"/>
          </a:xfrm>
          <a:custGeom>
            <a:avLst/>
            <a:gdLst/>
            <a:ahLst/>
            <a:cxnLst/>
            <a:rect l="l" t="t" r="r" b="b"/>
            <a:pathLst>
              <a:path w="141604" h="85725">
                <a:moveTo>
                  <a:pt x="141604" y="85725"/>
                </a:moveTo>
                <a:lnTo>
                  <a:pt x="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8" name="object 98"/>
          <p:cNvSpPr/>
          <p:nvPr/>
        </p:nvSpPr>
        <p:spPr>
          <a:xfrm>
            <a:off x="5236845" y="5817234"/>
            <a:ext cx="85725" cy="141605"/>
          </a:xfrm>
          <a:custGeom>
            <a:avLst/>
            <a:gdLst/>
            <a:ahLst/>
            <a:cxnLst/>
            <a:rect l="l" t="t" r="r" b="b"/>
            <a:pathLst>
              <a:path w="85725" h="141604">
                <a:moveTo>
                  <a:pt x="85725" y="0"/>
                </a:moveTo>
                <a:lnTo>
                  <a:pt x="0" y="141604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9" name="object 99"/>
          <p:cNvSpPr/>
          <p:nvPr/>
        </p:nvSpPr>
        <p:spPr>
          <a:xfrm>
            <a:off x="5207634" y="5852159"/>
            <a:ext cx="141605" cy="85725"/>
          </a:xfrm>
          <a:custGeom>
            <a:avLst/>
            <a:gdLst/>
            <a:ahLst/>
            <a:cxnLst/>
            <a:rect l="l" t="t" r="r" b="b"/>
            <a:pathLst>
              <a:path w="141604" h="85725">
                <a:moveTo>
                  <a:pt x="141604" y="85725"/>
                </a:moveTo>
                <a:lnTo>
                  <a:pt x="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0" name="object 100"/>
          <p:cNvSpPr/>
          <p:nvPr/>
        </p:nvSpPr>
        <p:spPr>
          <a:xfrm>
            <a:off x="5690234" y="5826124"/>
            <a:ext cx="85725" cy="141605"/>
          </a:xfrm>
          <a:custGeom>
            <a:avLst/>
            <a:gdLst/>
            <a:ahLst/>
            <a:cxnLst/>
            <a:rect l="l" t="t" r="r" b="b"/>
            <a:pathLst>
              <a:path w="85725" h="141604">
                <a:moveTo>
                  <a:pt x="85725" y="0"/>
                </a:moveTo>
                <a:lnTo>
                  <a:pt x="0" y="14160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1" name="object 101"/>
          <p:cNvSpPr/>
          <p:nvPr/>
        </p:nvSpPr>
        <p:spPr>
          <a:xfrm>
            <a:off x="5661025" y="5861049"/>
            <a:ext cx="141605" cy="85725"/>
          </a:xfrm>
          <a:custGeom>
            <a:avLst/>
            <a:gdLst/>
            <a:ahLst/>
            <a:cxnLst/>
            <a:rect l="l" t="t" r="r" b="b"/>
            <a:pathLst>
              <a:path w="141604" h="85725">
                <a:moveTo>
                  <a:pt x="141604" y="85725"/>
                </a:moveTo>
                <a:lnTo>
                  <a:pt x="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2" name="object 102"/>
          <p:cNvSpPr/>
          <p:nvPr/>
        </p:nvSpPr>
        <p:spPr>
          <a:xfrm>
            <a:off x="4206240" y="6494398"/>
            <a:ext cx="367030" cy="603885"/>
          </a:xfrm>
          <a:custGeom>
            <a:avLst/>
            <a:gdLst/>
            <a:ahLst/>
            <a:cxnLst/>
            <a:rect l="l" t="t" r="r" b="b"/>
            <a:pathLst>
              <a:path w="367029" h="603884">
                <a:moveTo>
                  <a:pt x="0" y="22225"/>
                </a:moveTo>
                <a:lnTo>
                  <a:pt x="5458" y="91259"/>
                </a:lnTo>
                <a:lnTo>
                  <a:pt x="13124" y="157808"/>
                </a:lnTo>
                <a:lnTo>
                  <a:pt x="22835" y="221435"/>
                </a:lnTo>
                <a:lnTo>
                  <a:pt x="34426" y="281705"/>
                </a:lnTo>
                <a:lnTo>
                  <a:pt x="47735" y="338181"/>
                </a:lnTo>
                <a:lnTo>
                  <a:pt x="62598" y="390427"/>
                </a:lnTo>
                <a:lnTo>
                  <a:pt x="78851" y="438007"/>
                </a:lnTo>
                <a:lnTo>
                  <a:pt x="96330" y="480483"/>
                </a:lnTo>
                <a:lnTo>
                  <a:pt x="114872" y="517421"/>
                </a:lnTo>
                <a:lnTo>
                  <a:pt x="154492" y="572935"/>
                </a:lnTo>
                <a:lnTo>
                  <a:pt x="196401" y="601058"/>
                </a:lnTo>
                <a:lnTo>
                  <a:pt x="217805" y="603758"/>
                </a:lnTo>
                <a:lnTo>
                  <a:pt x="238745" y="598482"/>
                </a:lnTo>
                <a:lnTo>
                  <a:pt x="276949" y="565472"/>
                </a:lnTo>
                <a:lnTo>
                  <a:pt x="309523" y="505543"/>
                </a:lnTo>
                <a:lnTo>
                  <a:pt x="323427" y="466617"/>
                </a:lnTo>
                <a:lnTo>
                  <a:pt x="335597" y="422322"/>
                </a:lnTo>
                <a:lnTo>
                  <a:pt x="345924" y="373111"/>
                </a:lnTo>
                <a:lnTo>
                  <a:pt x="354300" y="319437"/>
                </a:lnTo>
                <a:lnTo>
                  <a:pt x="360615" y="261754"/>
                </a:lnTo>
                <a:lnTo>
                  <a:pt x="364760" y="200515"/>
                </a:lnTo>
                <a:lnTo>
                  <a:pt x="366044" y="156273"/>
                </a:lnTo>
                <a:lnTo>
                  <a:pt x="190452" y="156273"/>
                </a:lnTo>
                <a:lnTo>
                  <a:pt x="159059" y="154144"/>
                </a:lnTo>
                <a:lnTo>
                  <a:pt x="127324" y="143942"/>
                </a:lnTo>
                <a:lnTo>
                  <a:pt x="95398" y="125658"/>
                </a:lnTo>
                <a:lnTo>
                  <a:pt x="63434" y="99283"/>
                </a:lnTo>
                <a:lnTo>
                  <a:pt x="31584" y="64808"/>
                </a:lnTo>
                <a:lnTo>
                  <a:pt x="0" y="22225"/>
                </a:lnTo>
                <a:close/>
              </a:path>
              <a:path w="367029" h="603884">
                <a:moveTo>
                  <a:pt x="363093" y="0"/>
                </a:moveTo>
                <a:lnTo>
                  <a:pt x="336951" y="46125"/>
                </a:lnTo>
                <a:lnTo>
                  <a:pt x="309553" y="84231"/>
                </a:lnTo>
                <a:lnTo>
                  <a:pt x="281052" y="114307"/>
                </a:lnTo>
                <a:lnTo>
                  <a:pt x="221350" y="150337"/>
                </a:lnTo>
                <a:lnTo>
                  <a:pt x="190452" y="156273"/>
                </a:lnTo>
                <a:lnTo>
                  <a:pt x="366044" y="156273"/>
                </a:lnTo>
                <a:lnTo>
                  <a:pt x="366623" y="136346"/>
                </a:lnTo>
                <a:lnTo>
                  <a:pt x="366108" y="69184"/>
                </a:lnTo>
                <a:lnTo>
                  <a:pt x="36309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3" name="object 103"/>
          <p:cNvSpPr/>
          <p:nvPr/>
        </p:nvSpPr>
        <p:spPr>
          <a:xfrm>
            <a:off x="4206240" y="6494398"/>
            <a:ext cx="367030" cy="603885"/>
          </a:xfrm>
          <a:custGeom>
            <a:avLst/>
            <a:gdLst/>
            <a:ahLst/>
            <a:cxnLst/>
            <a:rect l="l" t="t" r="r" b="b"/>
            <a:pathLst>
              <a:path w="367029" h="603884">
                <a:moveTo>
                  <a:pt x="363093" y="0"/>
                </a:moveTo>
                <a:lnTo>
                  <a:pt x="366108" y="69184"/>
                </a:lnTo>
                <a:lnTo>
                  <a:pt x="366628" y="136174"/>
                </a:lnTo>
                <a:lnTo>
                  <a:pt x="364760" y="200515"/>
                </a:lnTo>
                <a:lnTo>
                  <a:pt x="360615" y="261754"/>
                </a:lnTo>
                <a:lnTo>
                  <a:pt x="354300" y="319437"/>
                </a:lnTo>
                <a:lnTo>
                  <a:pt x="345924" y="373111"/>
                </a:lnTo>
                <a:lnTo>
                  <a:pt x="335597" y="422322"/>
                </a:lnTo>
                <a:lnTo>
                  <a:pt x="323427" y="466617"/>
                </a:lnTo>
                <a:lnTo>
                  <a:pt x="309523" y="505543"/>
                </a:lnTo>
                <a:lnTo>
                  <a:pt x="276949" y="565472"/>
                </a:lnTo>
                <a:lnTo>
                  <a:pt x="238745" y="598482"/>
                </a:lnTo>
                <a:lnTo>
                  <a:pt x="217805" y="603758"/>
                </a:lnTo>
                <a:lnTo>
                  <a:pt x="196401" y="601058"/>
                </a:lnTo>
                <a:lnTo>
                  <a:pt x="154492" y="572935"/>
                </a:lnTo>
                <a:lnTo>
                  <a:pt x="114872" y="517421"/>
                </a:lnTo>
                <a:lnTo>
                  <a:pt x="96330" y="480483"/>
                </a:lnTo>
                <a:lnTo>
                  <a:pt x="78851" y="438007"/>
                </a:lnTo>
                <a:lnTo>
                  <a:pt x="62598" y="390427"/>
                </a:lnTo>
                <a:lnTo>
                  <a:pt x="47735" y="338181"/>
                </a:lnTo>
                <a:lnTo>
                  <a:pt x="34426" y="281705"/>
                </a:lnTo>
                <a:lnTo>
                  <a:pt x="22835" y="221435"/>
                </a:lnTo>
                <a:lnTo>
                  <a:pt x="13124" y="157808"/>
                </a:lnTo>
                <a:lnTo>
                  <a:pt x="5458" y="91259"/>
                </a:lnTo>
                <a:lnTo>
                  <a:pt x="0" y="22225"/>
                </a:lnTo>
                <a:lnTo>
                  <a:pt x="31584" y="64808"/>
                </a:lnTo>
                <a:lnTo>
                  <a:pt x="63434" y="99283"/>
                </a:lnTo>
                <a:lnTo>
                  <a:pt x="95398" y="125658"/>
                </a:lnTo>
                <a:lnTo>
                  <a:pt x="127324" y="143942"/>
                </a:lnTo>
                <a:lnTo>
                  <a:pt x="159059" y="154144"/>
                </a:lnTo>
                <a:lnTo>
                  <a:pt x="190452" y="156273"/>
                </a:lnTo>
                <a:lnTo>
                  <a:pt x="221350" y="150337"/>
                </a:lnTo>
                <a:lnTo>
                  <a:pt x="251601" y="136346"/>
                </a:lnTo>
                <a:lnTo>
                  <a:pt x="281052" y="114307"/>
                </a:lnTo>
                <a:lnTo>
                  <a:pt x="309553" y="84231"/>
                </a:lnTo>
                <a:lnTo>
                  <a:pt x="336951" y="46125"/>
                </a:lnTo>
                <a:lnTo>
                  <a:pt x="363093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4" name="object 104"/>
          <p:cNvSpPr/>
          <p:nvPr/>
        </p:nvSpPr>
        <p:spPr>
          <a:xfrm>
            <a:off x="5099303" y="6475856"/>
            <a:ext cx="339725" cy="603250"/>
          </a:xfrm>
          <a:custGeom>
            <a:avLst/>
            <a:gdLst/>
            <a:ahLst/>
            <a:cxnLst/>
            <a:rect l="l" t="t" r="r" b="b"/>
            <a:pathLst>
              <a:path w="339725" h="603250">
                <a:moveTo>
                  <a:pt x="0" y="20574"/>
                </a:moveTo>
                <a:lnTo>
                  <a:pt x="5366" y="89613"/>
                </a:lnTo>
                <a:lnTo>
                  <a:pt x="12765" y="156179"/>
                </a:lnTo>
                <a:lnTo>
                  <a:pt x="22041" y="219833"/>
                </a:lnTo>
                <a:lnTo>
                  <a:pt x="33043" y="280139"/>
                </a:lnTo>
                <a:lnTo>
                  <a:pt x="45617" y="336659"/>
                </a:lnTo>
                <a:lnTo>
                  <a:pt x="59609" y="388956"/>
                </a:lnTo>
                <a:lnTo>
                  <a:pt x="74866" y="436594"/>
                </a:lnTo>
                <a:lnTo>
                  <a:pt x="91235" y="479135"/>
                </a:lnTo>
                <a:lnTo>
                  <a:pt x="108563" y="516141"/>
                </a:lnTo>
                <a:lnTo>
                  <a:pt x="145481" y="571805"/>
                </a:lnTo>
                <a:lnTo>
                  <a:pt x="184394" y="600088"/>
                </a:lnTo>
                <a:lnTo>
                  <a:pt x="204216" y="602868"/>
                </a:lnTo>
                <a:lnTo>
                  <a:pt x="223574" y="597699"/>
                </a:lnTo>
                <a:lnTo>
                  <a:pt x="258782" y="564890"/>
                </a:lnTo>
                <a:lnTo>
                  <a:pt x="288655" y="505138"/>
                </a:lnTo>
                <a:lnTo>
                  <a:pt x="301344" y="466292"/>
                </a:lnTo>
                <a:lnTo>
                  <a:pt x="312404" y="422068"/>
                </a:lnTo>
                <a:lnTo>
                  <a:pt x="321735" y="372921"/>
                </a:lnTo>
                <a:lnTo>
                  <a:pt x="329240" y="319302"/>
                </a:lnTo>
                <a:lnTo>
                  <a:pt x="334820" y="261666"/>
                </a:lnTo>
                <a:lnTo>
                  <a:pt x="338376" y="200465"/>
                </a:lnTo>
                <a:lnTo>
                  <a:pt x="339385" y="155209"/>
                </a:lnTo>
                <a:lnTo>
                  <a:pt x="161064" y="155209"/>
                </a:lnTo>
                <a:lnTo>
                  <a:pt x="129115" y="147528"/>
                </a:lnTo>
                <a:lnTo>
                  <a:pt x="96852" y="130235"/>
                </a:lnTo>
                <a:lnTo>
                  <a:pt x="64457" y="103318"/>
                </a:lnTo>
                <a:lnTo>
                  <a:pt x="32112" y="66768"/>
                </a:lnTo>
                <a:lnTo>
                  <a:pt x="0" y="20574"/>
                </a:lnTo>
                <a:close/>
              </a:path>
              <a:path w="339725" h="603250">
                <a:moveTo>
                  <a:pt x="335915" y="0"/>
                </a:moveTo>
                <a:lnTo>
                  <a:pt x="309691" y="49780"/>
                </a:lnTo>
                <a:lnTo>
                  <a:pt x="282056" y="90009"/>
                </a:lnTo>
                <a:lnTo>
                  <a:pt x="253193" y="120677"/>
                </a:lnTo>
                <a:lnTo>
                  <a:pt x="192515" y="153287"/>
                </a:lnTo>
                <a:lnTo>
                  <a:pt x="161064" y="155209"/>
                </a:lnTo>
                <a:lnTo>
                  <a:pt x="339385" y="155209"/>
                </a:lnTo>
                <a:lnTo>
                  <a:pt x="339684" y="141773"/>
                </a:lnTo>
                <a:lnTo>
                  <a:pt x="339627" y="120677"/>
                </a:lnTo>
                <a:lnTo>
                  <a:pt x="339022" y="69179"/>
                </a:lnTo>
                <a:lnTo>
                  <a:pt x="33591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5" name="object 105"/>
          <p:cNvSpPr/>
          <p:nvPr/>
        </p:nvSpPr>
        <p:spPr>
          <a:xfrm>
            <a:off x="5099303" y="6475856"/>
            <a:ext cx="340360" cy="603250"/>
          </a:xfrm>
          <a:custGeom>
            <a:avLst/>
            <a:gdLst/>
            <a:ahLst/>
            <a:cxnLst/>
            <a:rect l="l" t="t" r="r" b="b"/>
            <a:pathLst>
              <a:path w="340360" h="603250">
                <a:moveTo>
                  <a:pt x="335915" y="0"/>
                </a:moveTo>
                <a:lnTo>
                  <a:pt x="339022" y="69179"/>
                </a:lnTo>
                <a:lnTo>
                  <a:pt x="339809" y="136151"/>
                </a:lnTo>
                <a:lnTo>
                  <a:pt x="338376" y="200465"/>
                </a:lnTo>
                <a:lnTo>
                  <a:pt x="334820" y="261666"/>
                </a:lnTo>
                <a:lnTo>
                  <a:pt x="329240" y="319302"/>
                </a:lnTo>
                <a:lnTo>
                  <a:pt x="321735" y="372921"/>
                </a:lnTo>
                <a:lnTo>
                  <a:pt x="312404" y="422068"/>
                </a:lnTo>
                <a:lnTo>
                  <a:pt x="301344" y="466292"/>
                </a:lnTo>
                <a:lnTo>
                  <a:pt x="288655" y="505138"/>
                </a:lnTo>
                <a:lnTo>
                  <a:pt x="258782" y="564890"/>
                </a:lnTo>
                <a:lnTo>
                  <a:pt x="223574" y="597699"/>
                </a:lnTo>
                <a:lnTo>
                  <a:pt x="204216" y="602868"/>
                </a:lnTo>
                <a:lnTo>
                  <a:pt x="184394" y="600088"/>
                </a:lnTo>
                <a:lnTo>
                  <a:pt x="145481" y="571805"/>
                </a:lnTo>
                <a:lnTo>
                  <a:pt x="108563" y="516141"/>
                </a:lnTo>
                <a:lnTo>
                  <a:pt x="91235" y="479135"/>
                </a:lnTo>
                <a:lnTo>
                  <a:pt x="74866" y="436594"/>
                </a:lnTo>
                <a:lnTo>
                  <a:pt x="59609" y="388956"/>
                </a:lnTo>
                <a:lnTo>
                  <a:pt x="45617" y="336659"/>
                </a:lnTo>
                <a:lnTo>
                  <a:pt x="33043" y="280139"/>
                </a:lnTo>
                <a:lnTo>
                  <a:pt x="22041" y="219833"/>
                </a:lnTo>
                <a:lnTo>
                  <a:pt x="12765" y="156179"/>
                </a:lnTo>
                <a:lnTo>
                  <a:pt x="5366" y="89613"/>
                </a:lnTo>
                <a:lnTo>
                  <a:pt x="0" y="20574"/>
                </a:lnTo>
                <a:lnTo>
                  <a:pt x="32112" y="66768"/>
                </a:lnTo>
                <a:lnTo>
                  <a:pt x="64457" y="103318"/>
                </a:lnTo>
                <a:lnTo>
                  <a:pt x="96852" y="130235"/>
                </a:lnTo>
                <a:lnTo>
                  <a:pt x="129115" y="147528"/>
                </a:lnTo>
                <a:lnTo>
                  <a:pt x="161064" y="155209"/>
                </a:lnTo>
                <a:lnTo>
                  <a:pt x="192515" y="153287"/>
                </a:lnTo>
                <a:lnTo>
                  <a:pt x="223285" y="141773"/>
                </a:lnTo>
                <a:lnTo>
                  <a:pt x="253193" y="120677"/>
                </a:lnTo>
                <a:lnTo>
                  <a:pt x="282056" y="90009"/>
                </a:lnTo>
                <a:lnTo>
                  <a:pt x="309691" y="49780"/>
                </a:lnTo>
                <a:lnTo>
                  <a:pt x="335915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6" name="object 106"/>
          <p:cNvSpPr/>
          <p:nvPr/>
        </p:nvSpPr>
        <p:spPr>
          <a:xfrm>
            <a:off x="4416425" y="7107554"/>
            <a:ext cx="0" cy="248285"/>
          </a:xfrm>
          <a:custGeom>
            <a:avLst/>
            <a:gdLst/>
            <a:ahLst/>
            <a:cxnLst/>
            <a:rect l="l" t="t" r="r" b="b"/>
            <a:pathLst>
              <a:path w="0" h="248284">
                <a:moveTo>
                  <a:pt x="0" y="0"/>
                </a:moveTo>
                <a:lnTo>
                  <a:pt x="0" y="248284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7" name="object 107"/>
          <p:cNvSpPr/>
          <p:nvPr/>
        </p:nvSpPr>
        <p:spPr>
          <a:xfrm>
            <a:off x="4856479" y="7107554"/>
            <a:ext cx="0" cy="248285"/>
          </a:xfrm>
          <a:custGeom>
            <a:avLst/>
            <a:gdLst/>
            <a:ahLst/>
            <a:cxnLst/>
            <a:rect l="l" t="t" r="r" b="b"/>
            <a:pathLst>
              <a:path w="0" h="248284">
                <a:moveTo>
                  <a:pt x="0" y="0"/>
                </a:moveTo>
                <a:lnTo>
                  <a:pt x="0" y="248284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8" name="object 108"/>
          <p:cNvSpPr/>
          <p:nvPr/>
        </p:nvSpPr>
        <p:spPr>
          <a:xfrm>
            <a:off x="5304790" y="7078979"/>
            <a:ext cx="0" cy="248285"/>
          </a:xfrm>
          <a:custGeom>
            <a:avLst/>
            <a:gdLst/>
            <a:ahLst/>
            <a:cxnLst/>
            <a:rect l="l" t="t" r="r" b="b"/>
            <a:pathLst>
              <a:path w="0" h="248284">
                <a:moveTo>
                  <a:pt x="0" y="0"/>
                </a:moveTo>
                <a:lnTo>
                  <a:pt x="0" y="248284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9" name="object 109"/>
          <p:cNvSpPr/>
          <p:nvPr/>
        </p:nvSpPr>
        <p:spPr>
          <a:xfrm>
            <a:off x="5768975" y="7033894"/>
            <a:ext cx="0" cy="248285"/>
          </a:xfrm>
          <a:custGeom>
            <a:avLst/>
            <a:gdLst/>
            <a:ahLst/>
            <a:cxnLst/>
            <a:rect l="l" t="t" r="r" b="b"/>
            <a:pathLst>
              <a:path w="0" h="248284">
                <a:moveTo>
                  <a:pt x="0" y="0"/>
                </a:moveTo>
                <a:lnTo>
                  <a:pt x="0" y="248284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0" name="object 110"/>
          <p:cNvSpPr/>
          <p:nvPr/>
        </p:nvSpPr>
        <p:spPr>
          <a:xfrm>
            <a:off x="1647825" y="7562850"/>
            <a:ext cx="4268470" cy="387985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1" name="object 111"/>
          <p:cNvSpPr txBox="1"/>
          <p:nvPr/>
        </p:nvSpPr>
        <p:spPr>
          <a:xfrm>
            <a:off x="1130604" y="7553934"/>
            <a:ext cx="5301615" cy="2082164"/>
          </a:xfrm>
          <a:prstGeom prst="rect">
            <a:avLst/>
          </a:prstGeom>
        </p:spPr>
        <p:txBody>
          <a:bodyPr wrap="square" lIns="0" tIns="90170" rIns="0" bIns="0" rtlCol="0" vert="horz">
            <a:spAutoFit/>
          </a:bodyPr>
          <a:lstStyle/>
          <a:p>
            <a:pPr marL="1040130">
              <a:lnSpc>
                <a:spcPct val="100000"/>
              </a:lnSpc>
              <a:spcBef>
                <a:spcPts val="710"/>
              </a:spcBef>
            </a:pPr>
            <a:r>
              <a:rPr dirty="0" sz="1400" spc="-70">
                <a:latin typeface="Arial"/>
                <a:cs typeface="Arial"/>
              </a:rPr>
              <a:t>Figure </a:t>
            </a:r>
            <a:r>
              <a:rPr dirty="0" sz="1400" spc="-45">
                <a:latin typeface="Arial"/>
                <a:cs typeface="Arial"/>
              </a:rPr>
              <a:t>1 </a:t>
            </a:r>
            <a:r>
              <a:rPr dirty="0" sz="1400" spc="-70">
                <a:latin typeface="Arial"/>
                <a:cs typeface="Arial"/>
              </a:rPr>
              <a:t>the </a:t>
            </a:r>
            <a:r>
              <a:rPr dirty="0" sz="1400" spc="-65">
                <a:latin typeface="Arial"/>
                <a:cs typeface="Arial"/>
              </a:rPr>
              <a:t>internal architecture </a:t>
            </a:r>
            <a:r>
              <a:rPr dirty="0" sz="1400" spc="-60">
                <a:latin typeface="Arial"/>
                <a:cs typeface="Arial"/>
              </a:rPr>
              <a:t>of </a:t>
            </a:r>
            <a:r>
              <a:rPr dirty="0" sz="1400" spc="-80">
                <a:latin typeface="Arial"/>
                <a:cs typeface="Arial"/>
              </a:rPr>
              <a:t>a</a:t>
            </a:r>
            <a:r>
              <a:rPr dirty="0" sz="1400" spc="90">
                <a:latin typeface="Arial"/>
                <a:cs typeface="Arial"/>
              </a:rPr>
              <a:t> </a:t>
            </a:r>
            <a:r>
              <a:rPr dirty="0" sz="1400" spc="-110">
                <a:latin typeface="Arial"/>
                <a:cs typeface="Arial"/>
              </a:rPr>
              <a:t>PROM</a:t>
            </a:r>
            <a:endParaRPr sz="1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10"/>
              </a:spcBef>
            </a:pPr>
            <a:r>
              <a:rPr dirty="0" sz="1400" spc="-80">
                <a:latin typeface="Arial"/>
                <a:cs typeface="Arial"/>
              </a:rPr>
              <a:t>The </a:t>
            </a:r>
            <a:r>
              <a:rPr dirty="0" sz="1400" spc="-60">
                <a:latin typeface="Arial"/>
                <a:cs typeface="Arial"/>
              </a:rPr>
              <a:t>internal </a:t>
            </a:r>
            <a:r>
              <a:rPr dirty="0" sz="1400" spc="-65">
                <a:latin typeface="Arial"/>
                <a:cs typeface="Arial"/>
              </a:rPr>
              <a:t>logic </a:t>
            </a:r>
            <a:r>
              <a:rPr dirty="0" sz="1400" spc="-75">
                <a:latin typeface="Arial"/>
                <a:cs typeface="Arial"/>
              </a:rPr>
              <a:t>diagram </a:t>
            </a:r>
            <a:r>
              <a:rPr dirty="0" sz="1400" spc="-60">
                <a:latin typeface="Arial"/>
                <a:cs typeface="Arial"/>
              </a:rPr>
              <a:t>of </a:t>
            </a:r>
            <a:r>
              <a:rPr dirty="0" sz="1400" spc="-70">
                <a:latin typeface="Arial"/>
                <a:cs typeface="Arial"/>
              </a:rPr>
              <a:t>the</a:t>
            </a:r>
            <a:r>
              <a:rPr dirty="0" sz="1400" spc="245">
                <a:latin typeface="Arial"/>
                <a:cs typeface="Arial"/>
              </a:rPr>
              <a:t> </a:t>
            </a:r>
            <a:r>
              <a:rPr dirty="0" sz="1400" spc="-110">
                <a:latin typeface="Arial"/>
                <a:cs typeface="Arial"/>
              </a:rPr>
              <a:t>PROM </a:t>
            </a:r>
            <a:r>
              <a:rPr dirty="0" sz="1400" spc="-60">
                <a:latin typeface="Arial"/>
                <a:cs typeface="Arial"/>
              </a:rPr>
              <a:t>in </a:t>
            </a:r>
            <a:r>
              <a:rPr dirty="0" sz="1400" spc="-55">
                <a:latin typeface="Arial"/>
                <a:cs typeface="Arial"/>
              </a:rPr>
              <a:t>this </a:t>
            </a:r>
            <a:r>
              <a:rPr dirty="0" sz="1400" spc="-75">
                <a:latin typeface="Arial"/>
                <a:cs typeface="Arial"/>
              </a:rPr>
              <a:t>case, </a:t>
            </a:r>
            <a:r>
              <a:rPr dirty="0" sz="1400" spc="-60">
                <a:latin typeface="Arial"/>
                <a:cs typeface="Arial"/>
              </a:rPr>
              <a:t>after </a:t>
            </a:r>
            <a:r>
              <a:rPr dirty="0" sz="1400" spc="-40">
                <a:latin typeface="Arial"/>
                <a:cs typeface="Arial"/>
              </a:rPr>
              <a:t>it</a:t>
            </a:r>
            <a:r>
              <a:rPr dirty="0" sz="1400" spc="280">
                <a:latin typeface="Arial"/>
                <a:cs typeface="Arial"/>
              </a:rPr>
              <a:t> </a:t>
            </a:r>
            <a:r>
              <a:rPr dirty="0" sz="1400" spc="-55">
                <a:latin typeface="Arial"/>
                <a:cs typeface="Arial"/>
              </a:rPr>
              <a:t>is</a:t>
            </a:r>
            <a:endParaRPr sz="1400">
              <a:latin typeface="Arial"/>
              <a:cs typeface="Arial"/>
            </a:endParaRPr>
          </a:p>
          <a:p>
            <a:pPr algn="just" marL="12700" marR="5080">
              <a:lnSpc>
                <a:spcPct val="138100"/>
              </a:lnSpc>
              <a:spcBef>
                <a:spcPts val="10"/>
              </a:spcBef>
            </a:pPr>
            <a:r>
              <a:rPr dirty="0" sz="1400" spc="-80">
                <a:latin typeface="Arial"/>
                <a:cs typeface="Arial"/>
              </a:rPr>
              <a:t>programmed, </a:t>
            </a:r>
            <a:r>
              <a:rPr dirty="0" sz="1400" spc="-75">
                <a:latin typeface="Arial"/>
                <a:cs typeface="Arial"/>
              </a:rPr>
              <a:t>would </a:t>
            </a:r>
            <a:r>
              <a:rPr dirty="0" sz="1400" spc="-80">
                <a:latin typeface="Arial"/>
                <a:cs typeface="Arial"/>
              </a:rPr>
              <a:t>be </a:t>
            </a:r>
            <a:r>
              <a:rPr dirty="0" sz="1400" spc="-75">
                <a:latin typeface="Arial"/>
                <a:cs typeface="Arial"/>
              </a:rPr>
              <a:t>as </a:t>
            </a:r>
            <a:r>
              <a:rPr dirty="0" sz="1400" spc="-85">
                <a:latin typeface="Arial"/>
                <a:cs typeface="Arial"/>
              </a:rPr>
              <a:t>shown </a:t>
            </a:r>
            <a:r>
              <a:rPr dirty="0" sz="1400" spc="-60">
                <a:latin typeface="Arial"/>
                <a:cs typeface="Arial"/>
              </a:rPr>
              <a:t>in </a:t>
            </a:r>
            <a:r>
              <a:rPr dirty="0" sz="1400" spc="-25">
                <a:latin typeface="Arial"/>
                <a:cs typeface="Arial"/>
              </a:rPr>
              <a:t>Fig.4. </a:t>
            </a:r>
            <a:r>
              <a:rPr dirty="0" sz="1400" spc="-75">
                <a:latin typeface="Arial"/>
                <a:cs typeface="Arial"/>
              </a:rPr>
              <a:t>Note </a:t>
            </a:r>
            <a:r>
              <a:rPr dirty="0" sz="1400" spc="-60">
                <a:latin typeface="Arial"/>
                <a:cs typeface="Arial"/>
              </a:rPr>
              <a:t>that, in </a:t>
            </a:r>
            <a:r>
              <a:rPr dirty="0" sz="1400" spc="-70">
                <a:latin typeface="Arial"/>
                <a:cs typeface="Arial"/>
              </a:rPr>
              <a:t>the </a:t>
            </a:r>
            <a:r>
              <a:rPr dirty="0" sz="1400" spc="-85">
                <a:latin typeface="Arial"/>
                <a:cs typeface="Arial"/>
              </a:rPr>
              <a:t>programmed  </a:t>
            </a:r>
            <a:r>
              <a:rPr dirty="0" sz="1400" spc="-110">
                <a:latin typeface="Arial"/>
                <a:cs typeface="Arial"/>
              </a:rPr>
              <a:t>PROM </a:t>
            </a:r>
            <a:r>
              <a:rPr dirty="0" sz="1400" spc="-60">
                <a:latin typeface="Arial"/>
                <a:cs typeface="Arial"/>
              </a:rPr>
              <a:t>of </a:t>
            </a:r>
            <a:r>
              <a:rPr dirty="0" sz="1400" spc="-40">
                <a:latin typeface="Arial"/>
                <a:cs typeface="Arial"/>
              </a:rPr>
              <a:t>Fig.4, </a:t>
            </a:r>
            <a:r>
              <a:rPr dirty="0" sz="1400" spc="-85">
                <a:latin typeface="Arial"/>
                <a:cs typeface="Arial"/>
              </a:rPr>
              <a:t>an unprogrammed </a:t>
            </a:r>
            <a:r>
              <a:rPr dirty="0" sz="1400" spc="-70">
                <a:latin typeface="Arial"/>
                <a:cs typeface="Arial"/>
              </a:rPr>
              <a:t>interconnection indicated </a:t>
            </a:r>
            <a:r>
              <a:rPr dirty="0" sz="1400" spc="-75">
                <a:latin typeface="Arial"/>
                <a:cs typeface="Arial"/>
              </a:rPr>
              <a:t>by </a:t>
            </a:r>
            <a:r>
              <a:rPr dirty="0" sz="1400" spc="-80">
                <a:latin typeface="Arial"/>
                <a:cs typeface="Arial"/>
              </a:rPr>
              <a:t>a </a:t>
            </a:r>
            <a:r>
              <a:rPr dirty="0" sz="1400" spc="-70">
                <a:latin typeface="Arial"/>
                <a:cs typeface="Arial"/>
              </a:rPr>
              <a:t>cross  </a:t>
            </a:r>
            <a:r>
              <a:rPr dirty="0" sz="1400" spc="-15">
                <a:latin typeface="Arial"/>
                <a:cs typeface="Arial"/>
              </a:rPr>
              <a:t>(</a:t>
            </a:r>
            <a:r>
              <a:rPr dirty="0" sz="1400" spc="-15">
                <a:latin typeface="MS Gothic"/>
                <a:cs typeface="MS Gothic"/>
              </a:rPr>
              <a:t>×</a:t>
            </a:r>
            <a:r>
              <a:rPr dirty="0" sz="1400" spc="-15">
                <a:latin typeface="Arial"/>
                <a:cs typeface="Arial"/>
              </a:rPr>
              <a:t>) </a:t>
            </a:r>
            <a:r>
              <a:rPr dirty="0" sz="1400" spc="-55">
                <a:latin typeface="Arial"/>
                <a:cs typeface="Arial"/>
              </a:rPr>
              <a:t>is </a:t>
            </a:r>
            <a:r>
              <a:rPr dirty="0" sz="1400" spc="-80">
                <a:latin typeface="Arial"/>
                <a:cs typeface="Arial"/>
              </a:rPr>
              <a:t>a </a:t>
            </a:r>
            <a:r>
              <a:rPr dirty="0" sz="1400" spc="-5">
                <a:latin typeface="Arial"/>
                <a:cs typeface="Arial"/>
              </a:rPr>
              <a:t>‘make’ </a:t>
            </a:r>
            <a:r>
              <a:rPr dirty="0" sz="1400" spc="-60">
                <a:latin typeface="Arial"/>
                <a:cs typeface="Arial"/>
              </a:rPr>
              <a:t>connection. </a:t>
            </a:r>
            <a:r>
              <a:rPr dirty="0" sz="1400" spc="-40">
                <a:latin typeface="Arial"/>
                <a:cs typeface="Arial"/>
              </a:rPr>
              <a:t>It </a:t>
            </a:r>
            <a:r>
              <a:rPr dirty="0" sz="1400" spc="-90">
                <a:latin typeface="Arial"/>
                <a:cs typeface="Arial"/>
              </a:rPr>
              <a:t>may </a:t>
            </a:r>
            <a:r>
              <a:rPr dirty="0" sz="1400" spc="-85">
                <a:latin typeface="Arial"/>
                <a:cs typeface="Arial"/>
              </a:rPr>
              <a:t>be </a:t>
            </a:r>
            <a:r>
              <a:rPr dirty="0" sz="1400" spc="-80">
                <a:latin typeface="Arial"/>
                <a:cs typeface="Arial"/>
              </a:rPr>
              <a:t>mentioned </a:t>
            </a:r>
            <a:r>
              <a:rPr dirty="0" sz="1400" spc="-75">
                <a:latin typeface="Arial"/>
                <a:cs typeface="Arial"/>
              </a:rPr>
              <a:t>here </a:t>
            </a:r>
            <a:r>
              <a:rPr dirty="0" sz="1400" spc="-60">
                <a:latin typeface="Arial"/>
                <a:cs typeface="Arial"/>
              </a:rPr>
              <a:t>that in </a:t>
            </a:r>
            <a:r>
              <a:rPr dirty="0" sz="1400" spc="-65">
                <a:latin typeface="Arial"/>
                <a:cs typeface="Arial"/>
              </a:rPr>
              <a:t>practice </a:t>
            </a:r>
            <a:r>
              <a:rPr dirty="0" sz="1400" spc="-80">
                <a:latin typeface="Arial"/>
                <a:cs typeface="Arial"/>
              </a:rPr>
              <a:t>a  </a:t>
            </a:r>
            <a:r>
              <a:rPr dirty="0" sz="1400" spc="-110">
                <a:latin typeface="Arial"/>
                <a:cs typeface="Arial"/>
              </a:rPr>
              <a:t>PROM </a:t>
            </a:r>
            <a:r>
              <a:rPr dirty="0" sz="1400" spc="-75">
                <a:latin typeface="Arial"/>
                <a:cs typeface="Arial"/>
              </a:rPr>
              <a:t>would </a:t>
            </a:r>
            <a:r>
              <a:rPr dirty="0" sz="1400" spc="-65">
                <a:latin typeface="Arial"/>
                <a:cs typeface="Arial"/>
              </a:rPr>
              <a:t>not </a:t>
            </a:r>
            <a:r>
              <a:rPr dirty="0" sz="1400" spc="-85">
                <a:latin typeface="Arial"/>
                <a:cs typeface="Arial"/>
              </a:rPr>
              <a:t>be </a:t>
            </a:r>
            <a:r>
              <a:rPr dirty="0" sz="1400" spc="-80">
                <a:latin typeface="Arial"/>
                <a:cs typeface="Arial"/>
              </a:rPr>
              <a:t>used </a:t>
            </a:r>
            <a:r>
              <a:rPr dirty="0" sz="1400" spc="-60">
                <a:latin typeface="Arial"/>
                <a:cs typeface="Arial"/>
              </a:rPr>
              <a:t>to </a:t>
            </a:r>
            <a:r>
              <a:rPr dirty="0" sz="1400" spc="-75">
                <a:latin typeface="Arial"/>
                <a:cs typeface="Arial"/>
              </a:rPr>
              <a:t>implement </a:t>
            </a:r>
            <a:r>
              <a:rPr dirty="0" sz="1400" spc="-80">
                <a:latin typeface="Arial"/>
                <a:cs typeface="Arial"/>
              </a:rPr>
              <a:t>as </a:t>
            </a:r>
            <a:r>
              <a:rPr dirty="0" sz="1400" spc="-75">
                <a:latin typeface="Arial"/>
                <a:cs typeface="Arial"/>
              </a:rPr>
              <a:t>simple </a:t>
            </a:r>
            <a:r>
              <a:rPr dirty="0" sz="1400" spc="-80">
                <a:latin typeface="Arial"/>
                <a:cs typeface="Arial"/>
              </a:rPr>
              <a:t>a Boolean </a:t>
            </a:r>
            <a:r>
              <a:rPr dirty="0" sz="1400" spc="-70">
                <a:latin typeface="Arial"/>
                <a:cs typeface="Arial"/>
              </a:rPr>
              <a:t>function </a:t>
            </a:r>
            <a:r>
              <a:rPr dirty="0" sz="1400" spc="-75">
                <a:latin typeface="Arial"/>
                <a:cs typeface="Arial"/>
              </a:rPr>
              <a:t>as  </a:t>
            </a:r>
            <a:r>
              <a:rPr dirty="0" sz="1400" spc="-60">
                <a:latin typeface="Arial"/>
                <a:cs typeface="Arial"/>
              </a:rPr>
              <a:t>that</a:t>
            </a:r>
            <a:r>
              <a:rPr dirty="0" sz="1400" spc="60">
                <a:latin typeface="Arial"/>
                <a:cs typeface="Arial"/>
              </a:rPr>
              <a:t> </a:t>
            </a:r>
            <a:r>
              <a:rPr dirty="0" sz="1400" spc="-60">
                <a:latin typeface="Arial"/>
                <a:cs typeface="Arial"/>
              </a:rPr>
              <a:t>illustrated</a:t>
            </a:r>
            <a:r>
              <a:rPr dirty="0" sz="1400" spc="50">
                <a:latin typeface="Arial"/>
                <a:cs typeface="Arial"/>
              </a:rPr>
              <a:t> </a:t>
            </a:r>
            <a:r>
              <a:rPr dirty="0" sz="1400" spc="-60">
                <a:latin typeface="Arial"/>
                <a:cs typeface="Arial"/>
              </a:rPr>
              <a:t>above.</a:t>
            </a:r>
            <a:r>
              <a:rPr dirty="0" sz="1400" spc="50">
                <a:latin typeface="Arial"/>
                <a:cs typeface="Arial"/>
              </a:rPr>
              <a:t> </a:t>
            </a:r>
            <a:r>
              <a:rPr dirty="0" sz="1400" spc="-85">
                <a:latin typeface="Arial"/>
                <a:cs typeface="Arial"/>
              </a:rPr>
              <a:t>The</a:t>
            </a:r>
            <a:r>
              <a:rPr dirty="0" sz="1400" spc="50">
                <a:latin typeface="Arial"/>
                <a:cs typeface="Arial"/>
              </a:rPr>
              <a:t> </a:t>
            </a:r>
            <a:r>
              <a:rPr dirty="0" sz="1400" spc="-80">
                <a:latin typeface="Arial"/>
                <a:cs typeface="Arial"/>
              </a:rPr>
              <a:t>purpose</a:t>
            </a:r>
            <a:r>
              <a:rPr dirty="0" sz="1400" spc="65">
                <a:latin typeface="Arial"/>
                <a:cs typeface="Arial"/>
              </a:rPr>
              <a:t> </a:t>
            </a:r>
            <a:r>
              <a:rPr dirty="0" sz="1400" spc="-75">
                <a:latin typeface="Arial"/>
                <a:cs typeface="Arial"/>
              </a:rPr>
              <a:t>here</a:t>
            </a:r>
            <a:r>
              <a:rPr dirty="0" sz="1400" spc="60">
                <a:latin typeface="Arial"/>
                <a:cs typeface="Arial"/>
              </a:rPr>
              <a:t> </a:t>
            </a:r>
            <a:r>
              <a:rPr dirty="0" sz="1400" spc="-55">
                <a:latin typeface="Arial"/>
                <a:cs typeface="Arial"/>
              </a:rPr>
              <a:t>is</a:t>
            </a:r>
            <a:r>
              <a:rPr dirty="0" sz="1400" spc="55">
                <a:latin typeface="Arial"/>
                <a:cs typeface="Arial"/>
              </a:rPr>
              <a:t> </a:t>
            </a:r>
            <a:r>
              <a:rPr dirty="0" sz="1400" spc="-60">
                <a:latin typeface="Arial"/>
                <a:cs typeface="Arial"/>
              </a:rPr>
              <a:t>to</a:t>
            </a:r>
            <a:r>
              <a:rPr dirty="0" sz="1400" spc="60">
                <a:latin typeface="Arial"/>
                <a:cs typeface="Arial"/>
              </a:rPr>
              <a:t> </a:t>
            </a:r>
            <a:r>
              <a:rPr dirty="0" sz="1400" spc="-65">
                <a:latin typeface="Arial"/>
                <a:cs typeface="Arial"/>
              </a:rPr>
              <a:t>indicate</a:t>
            </a:r>
            <a:r>
              <a:rPr dirty="0" sz="1400" spc="60">
                <a:latin typeface="Arial"/>
                <a:cs typeface="Arial"/>
              </a:rPr>
              <a:t> </a:t>
            </a:r>
            <a:r>
              <a:rPr dirty="0" sz="1400" spc="-65">
                <a:latin typeface="Arial"/>
                <a:cs typeface="Arial"/>
              </a:rPr>
              <a:t>to</a:t>
            </a:r>
            <a:r>
              <a:rPr dirty="0" sz="1400" spc="65">
                <a:latin typeface="Arial"/>
                <a:cs typeface="Arial"/>
              </a:rPr>
              <a:t> </a:t>
            </a:r>
            <a:r>
              <a:rPr dirty="0" sz="1400" spc="-75">
                <a:latin typeface="Arial"/>
                <a:cs typeface="Arial"/>
              </a:rPr>
              <a:t>readers</a:t>
            </a:r>
            <a:r>
              <a:rPr dirty="0" sz="1400" spc="60">
                <a:latin typeface="Arial"/>
                <a:cs typeface="Arial"/>
              </a:rPr>
              <a:t> </a:t>
            </a:r>
            <a:r>
              <a:rPr dirty="0" sz="1400" spc="-90">
                <a:latin typeface="Arial"/>
                <a:cs typeface="Arial"/>
              </a:rPr>
              <a:t>how</a:t>
            </a:r>
            <a:r>
              <a:rPr dirty="0" sz="1400" spc="60">
                <a:latin typeface="Arial"/>
                <a:cs typeface="Arial"/>
              </a:rPr>
              <a:t> </a:t>
            </a:r>
            <a:r>
              <a:rPr dirty="0" sz="1400" spc="-80">
                <a:latin typeface="Arial"/>
                <a:cs typeface="Arial"/>
              </a:rPr>
              <a:t>a</a:t>
            </a:r>
            <a:endParaRPr sz="1400">
              <a:latin typeface="Arial"/>
              <a:cs typeface="Arial"/>
            </a:endParaRPr>
          </a:p>
        </p:txBody>
      </p:sp>
      <p:sp>
        <p:nvSpPr>
          <p:cNvPr id="112" name="object 112"/>
          <p:cNvSpPr/>
          <p:nvPr/>
        </p:nvSpPr>
        <p:spPr>
          <a:xfrm>
            <a:off x="312902" y="304799"/>
            <a:ext cx="6937781" cy="10077729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3" name="object 11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614"/>
              </a:lnSpc>
            </a:pPr>
            <a:fld id="{81D60167-4931-47E6-BA6A-407CBD079E47}" type="slidenum">
              <a:rPr dirty="0" spc="-5"/>
              <a:t>1</a:t>
            </a:fld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63372" y="469493"/>
            <a:ext cx="2743835" cy="5105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13599"/>
              </a:lnSpc>
              <a:spcBef>
                <a:spcPts val="95"/>
              </a:spcBef>
            </a:pPr>
            <a:r>
              <a:rPr dirty="0" sz="1400" spc="-5" i="1">
                <a:latin typeface="Lucida Calligraphy"/>
                <a:cs typeface="Lucida Calligraphy"/>
              </a:rPr>
              <a:t>Lecture five: </a:t>
            </a:r>
            <a:r>
              <a:rPr dirty="0" sz="1400" i="1">
                <a:latin typeface="Lucida Calligraphy"/>
                <a:cs typeface="Lucida Calligraphy"/>
              </a:rPr>
              <a:t>Programmable  </a:t>
            </a:r>
            <a:r>
              <a:rPr dirty="0" sz="1400" spc="-5" i="1">
                <a:latin typeface="Lucida Calligraphy"/>
                <a:cs typeface="Lucida Calligraphy"/>
              </a:rPr>
              <a:t>Logic Devices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495675" y="466470"/>
            <a:ext cx="857250" cy="7383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5077967" y="509015"/>
            <a:ext cx="2057399" cy="50901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5243321" y="437488"/>
            <a:ext cx="1727835" cy="5803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69875" marR="5080" indent="-257810">
              <a:lnSpc>
                <a:spcPct val="130000"/>
              </a:lnSpc>
              <a:spcBef>
                <a:spcPts val="100"/>
              </a:spcBef>
            </a:pPr>
            <a:r>
              <a:rPr dirty="0" sz="1400" i="1">
                <a:latin typeface="Lucida Calligraphy"/>
                <a:cs typeface="Lucida Calligraphy"/>
              </a:rPr>
              <a:t>Asst. </a:t>
            </a:r>
            <a:r>
              <a:rPr dirty="0" sz="1400" spc="-5" i="1">
                <a:latin typeface="Lucida Calligraphy"/>
                <a:cs typeface="Lucida Calligraphy"/>
              </a:rPr>
              <a:t>Lec.</a:t>
            </a:r>
            <a:r>
              <a:rPr dirty="0" sz="1400" spc="-55" i="1">
                <a:latin typeface="Lucida Calligraphy"/>
                <a:cs typeface="Lucida Calligraphy"/>
              </a:rPr>
              <a:t> </a:t>
            </a:r>
            <a:r>
              <a:rPr dirty="0" sz="1400" spc="-10" i="1">
                <a:latin typeface="Lucida Calligraphy"/>
                <a:cs typeface="Lucida Calligraphy"/>
              </a:rPr>
              <a:t>Hussien  </a:t>
            </a:r>
            <a:r>
              <a:rPr dirty="0" sz="1400" spc="-5" i="1">
                <a:latin typeface="Lucida Calligraphy"/>
                <a:cs typeface="Lucida Calligraphy"/>
              </a:rPr>
              <a:t>Yossif</a:t>
            </a:r>
            <a:r>
              <a:rPr dirty="0" sz="1400" spc="-25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Radhi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069975" y="1388998"/>
            <a:ext cx="2273508" cy="218823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2637252" y="3684976"/>
            <a:ext cx="2113806" cy="1993572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3968115" y="1518411"/>
            <a:ext cx="2078355" cy="191135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549396" y="5862827"/>
            <a:ext cx="733044" cy="21793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1130604" y="5843396"/>
            <a:ext cx="5302250" cy="28536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259461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libri"/>
                <a:cs typeface="Calibri"/>
              </a:rPr>
              <a:t>Fig.</a:t>
            </a:r>
            <a:r>
              <a:rPr dirty="0" sz="1400" spc="-10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2</a:t>
            </a:r>
            <a:endParaRPr sz="1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700">
              <a:latin typeface="Times New Roman"/>
              <a:cs typeface="Times New Roman"/>
            </a:endParaRPr>
          </a:p>
          <a:p>
            <a:pPr algn="just" marL="12700" marR="5080">
              <a:lnSpc>
                <a:spcPct val="138200"/>
              </a:lnSpc>
              <a:spcBef>
                <a:spcPts val="5"/>
              </a:spcBef>
            </a:pPr>
            <a:r>
              <a:rPr dirty="0" sz="1400" spc="-110">
                <a:latin typeface="Arial"/>
                <a:cs typeface="Arial"/>
              </a:rPr>
              <a:t>PROM </a:t>
            </a:r>
            <a:r>
              <a:rPr dirty="0" sz="1400" spc="-75">
                <a:latin typeface="Arial"/>
                <a:cs typeface="Arial"/>
              </a:rPr>
              <a:t>implements </a:t>
            </a:r>
            <a:r>
              <a:rPr dirty="0" sz="1400" spc="-80">
                <a:latin typeface="Arial"/>
                <a:cs typeface="Arial"/>
              </a:rPr>
              <a:t>a </a:t>
            </a:r>
            <a:r>
              <a:rPr dirty="0" sz="1400" spc="-75">
                <a:latin typeface="Arial"/>
                <a:cs typeface="Arial"/>
              </a:rPr>
              <a:t>Boolean </a:t>
            </a:r>
            <a:r>
              <a:rPr dirty="0" sz="1400" spc="-55">
                <a:latin typeface="Arial"/>
                <a:cs typeface="Arial"/>
              </a:rPr>
              <a:t>function. </a:t>
            </a:r>
            <a:r>
              <a:rPr dirty="0" sz="1400" spc="-60">
                <a:latin typeface="Arial"/>
                <a:cs typeface="Arial"/>
              </a:rPr>
              <a:t>In </a:t>
            </a:r>
            <a:r>
              <a:rPr dirty="0" sz="1400" spc="-65">
                <a:latin typeface="Arial"/>
                <a:cs typeface="Arial"/>
              </a:rPr>
              <a:t>actual </a:t>
            </a:r>
            <a:r>
              <a:rPr dirty="0" sz="1400" spc="-60">
                <a:latin typeface="Arial"/>
                <a:cs typeface="Arial"/>
              </a:rPr>
              <a:t>practice, </a:t>
            </a:r>
            <a:r>
              <a:rPr dirty="0" sz="1400" spc="-105">
                <a:latin typeface="Arial"/>
                <a:cs typeface="Arial"/>
              </a:rPr>
              <a:t>PROMs </a:t>
            </a:r>
            <a:r>
              <a:rPr dirty="0" sz="1400" spc="-80">
                <a:latin typeface="Arial"/>
                <a:cs typeface="Arial"/>
              </a:rPr>
              <a:t>would  be used </a:t>
            </a:r>
            <a:r>
              <a:rPr dirty="0" sz="1400" spc="-70">
                <a:latin typeface="Arial"/>
                <a:cs typeface="Arial"/>
              </a:rPr>
              <a:t>only </a:t>
            </a:r>
            <a:r>
              <a:rPr dirty="0" sz="1400" spc="-60">
                <a:latin typeface="Arial"/>
                <a:cs typeface="Arial"/>
              </a:rPr>
              <a:t>in </a:t>
            </a:r>
            <a:r>
              <a:rPr dirty="0" sz="1400" spc="-70">
                <a:latin typeface="Arial"/>
                <a:cs typeface="Arial"/>
              </a:rPr>
              <a:t>the </a:t>
            </a:r>
            <a:r>
              <a:rPr dirty="0" sz="1400" spc="-75">
                <a:latin typeface="Arial"/>
                <a:cs typeface="Arial"/>
              </a:rPr>
              <a:t>case </a:t>
            </a:r>
            <a:r>
              <a:rPr dirty="0" sz="1400" spc="-60">
                <a:latin typeface="Arial"/>
                <a:cs typeface="Arial"/>
              </a:rPr>
              <a:t>of </a:t>
            </a:r>
            <a:r>
              <a:rPr dirty="0" sz="1400" spc="-70">
                <a:latin typeface="Arial"/>
                <a:cs typeface="Arial"/>
              </a:rPr>
              <a:t>very </a:t>
            </a:r>
            <a:r>
              <a:rPr dirty="0" sz="1400" spc="-80">
                <a:latin typeface="Arial"/>
                <a:cs typeface="Arial"/>
              </a:rPr>
              <a:t>complex Boolean </a:t>
            </a:r>
            <a:r>
              <a:rPr dirty="0" sz="1400" spc="-60">
                <a:latin typeface="Arial"/>
                <a:cs typeface="Arial"/>
              </a:rPr>
              <a:t>functions. </a:t>
            </a:r>
            <a:r>
              <a:rPr dirty="0" sz="1400" spc="-75">
                <a:latin typeface="Arial"/>
                <a:cs typeface="Arial"/>
              </a:rPr>
              <a:t>Another  noteworthy </a:t>
            </a:r>
            <a:r>
              <a:rPr dirty="0" sz="1400" spc="-65">
                <a:latin typeface="Arial"/>
                <a:cs typeface="Arial"/>
              </a:rPr>
              <a:t>point </a:t>
            </a:r>
            <a:r>
              <a:rPr dirty="0" sz="1400" spc="-55">
                <a:latin typeface="Arial"/>
                <a:cs typeface="Arial"/>
              </a:rPr>
              <a:t>is that, </a:t>
            </a:r>
            <a:r>
              <a:rPr dirty="0" sz="1400" spc="-90">
                <a:latin typeface="Arial"/>
                <a:cs typeface="Arial"/>
              </a:rPr>
              <a:t>when </a:t>
            </a:r>
            <a:r>
              <a:rPr dirty="0" sz="1400" spc="-40">
                <a:latin typeface="Arial"/>
                <a:cs typeface="Arial"/>
              </a:rPr>
              <a:t>it </a:t>
            </a:r>
            <a:r>
              <a:rPr dirty="0" sz="1400" spc="-85">
                <a:latin typeface="Arial"/>
                <a:cs typeface="Arial"/>
              </a:rPr>
              <a:t>comes </a:t>
            </a:r>
            <a:r>
              <a:rPr dirty="0" sz="1400" spc="-60">
                <a:latin typeface="Arial"/>
                <a:cs typeface="Arial"/>
              </a:rPr>
              <a:t>to </a:t>
            </a:r>
            <a:r>
              <a:rPr dirty="0" sz="1400" spc="-75">
                <a:latin typeface="Arial"/>
                <a:cs typeface="Arial"/>
              </a:rPr>
              <a:t>implementing </a:t>
            </a:r>
            <a:r>
              <a:rPr dirty="0" sz="1400" spc="-80">
                <a:latin typeface="Arial"/>
                <a:cs typeface="Arial"/>
              </a:rPr>
              <a:t>Boolean  </a:t>
            </a:r>
            <a:r>
              <a:rPr dirty="0" sz="1400" spc="-65">
                <a:latin typeface="Arial"/>
                <a:cs typeface="Arial"/>
              </a:rPr>
              <a:t>functions with </a:t>
            </a:r>
            <a:r>
              <a:rPr dirty="0" sz="1400" spc="-90">
                <a:latin typeface="Arial"/>
                <a:cs typeface="Arial"/>
              </a:rPr>
              <a:t>PROMs, </a:t>
            </a:r>
            <a:r>
              <a:rPr dirty="0" sz="1400" spc="-40">
                <a:latin typeface="Arial"/>
                <a:cs typeface="Arial"/>
              </a:rPr>
              <a:t>it </a:t>
            </a:r>
            <a:r>
              <a:rPr dirty="0" sz="1400" spc="-55">
                <a:latin typeface="Arial"/>
                <a:cs typeface="Arial"/>
              </a:rPr>
              <a:t>is </a:t>
            </a:r>
            <a:r>
              <a:rPr dirty="0" sz="1400" spc="-70">
                <a:latin typeface="Arial"/>
                <a:cs typeface="Arial"/>
              </a:rPr>
              <a:t>not </a:t>
            </a:r>
            <a:r>
              <a:rPr dirty="0" sz="1400" spc="-75">
                <a:latin typeface="Arial"/>
                <a:cs typeface="Arial"/>
              </a:rPr>
              <a:t>economical </a:t>
            </a:r>
            <a:r>
              <a:rPr dirty="0" sz="1400" spc="-70">
                <a:latin typeface="Arial"/>
                <a:cs typeface="Arial"/>
              </a:rPr>
              <a:t>to </a:t>
            </a:r>
            <a:r>
              <a:rPr dirty="0" sz="1400" spc="-80">
                <a:latin typeface="Arial"/>
                <a:cs typeface="Arial"/>
              </a:rPr>
              <a:t>use </a:t>
            </a:r>
            <a:r>
              <a:rPr dirty="0" sz="1400" spc="-110">
                <a:latin typeface="Arial"/>
                <a:cs typeface="Arial"/>
              </a:rPr>
              <a:t>PROM </a:t>
            </a:r>
            <a:r>
              <a:rPr dirty="0" sz="1400" spc="-55">
                <a:latin typeface="Arial"/>
                <a:cs typeface="Arial"/>
              </a:rPr>
              <a:t>for </a:t>
            </a:r>
            <a:r>
              <a:rPr dirty="0" sz="1400" spc="-75">
                <a:latin typeface="Arial"/>
                <a:cs typeface="Arial"/>
              </a:rPr>
              <a:t>those  </a:t>
            </a:r>
            <a:r>
              <a:rPr dirty="0" sz="1400" spc="-80">
                <a:latin typeface="Arial"/>
                <a:cs typeface="Arial"/>
              </a:rPr>
              <a:t>Boolean </a:t>
            </a:r>
            <a:r>
              <a:rPr dirty="0" sz="1400" spc="-70">
                <a:latin typeface="Arial"/>
                <a:cs typeface="Arial"/>
              </a:rPr>
              <a:t>functions </a:t>
            </a:r>
            <a:r>
              <a:rPr dirty="0" sz="1400" spc="-65">
                <a:latin typeface="Arial"/>
                <a:cs typeface="Arial"/>
              </a:rPr>
              <a:t>that </a:t>
            </a:r>
            <a:r>
              <a:rPr dirty="0" sz="1400" spc="-80">
                <a:latin typeface="Arial"/>
                <a:cs typeface="Arial"/>
              </a:rPr>
              <a:t>have a </a:t>
            </a:r>
            <a:r>
              <a:rPr dirty="0" sz="1400" spc="-70">
                <a:latin typeface="Arial"/>
                <a:cs typeface="Arial"/>
              </a:rPr>
              <a:t>large </a:t>
            </a:r>
            <a:r>
              <a:rPr dirty="0" sz="1400" spc="-85">
                <a:latin typeface="Arial"/>
                <a:cs typeface="Arial"/>
              </a:rPr>
              <a:t>number </a:t>
            </a:r>
            <a:r>
              <a:rPr dirty="0" sz="1400" spc="-60">
                <a:latin typeface="Arial"/>
                <a:cs typeface="Arial"/>
              </a:rPr>
              <a:t>of </a:t>
            </a:r>
            <a:r>
              <a:rPr dirty="0" sz="1400" spc="5">
                <a:latin typeface="Arial"/>
                <a:cs typeface="Arial"/>
              </a:rPr>
              <a:t>‘don’t </a:t>
            </a:r>
            <a:r>
              <a:rPr dirty="0" sz="1400" spc="-25">
                <a:latin typeface="Arial"/>
                <a:cs typeface="Arial"/>
              </a:rPr>
              <a:t>care’ </a:t>
            </a:r>
            <a:r>
              <a:rPr dirty="0" sz="1400" spc="-60">
                <a:latin typeface="Arial"/>
                <a:cs typeface="Arial"/>
              </a:rPr>
              <a:t>conditions.  In </a:t>
            </a:r>
            <a:r>
              <a:rPr dirty="0" sz="1400" spc="-65">
                <a:latin typeface="Arial"/>
                <a:cs typeface="Arial"/>
              </a:rPr>
              <a:t>the </a:t>
            </a:r>
            <a:r>
              <a:rPr dirty="0" sz="1400" spc="-80">
                <a:latin typeface="Arial"/>
                <a:cs typeface="Arial"/>
              </a:rPr>
              <a:t>case </a:t>
            </a:r>
            <a:r>
              <a:rPr dirty="0" sz="1400" spc="-60">
                <a:latin typeface="Arial"/>
                <a:cs typeface="Arial"/>
              </a:rPr>
              <a:t>of </a:t>
            </a:r>
            <a:r>
              <a:rPr dirty="0" sz="1400" spc="-80">
                <a:latin typeface="Arial"/>
                <a:cs typeface="Arial"/>
              </a:rPr>
              <a:t>a </a:t>
            </a:r>
            <a:r>
              <a:rPr dirty="0" sz="1400" spc="-100">
                <a:latin typeface="Arial"/>
                <a:cs typeface="Arial"/>
              </a:rPr>
              <a:t>PROM, </a:t>
            </a:r>
            <a:r>
              <a:rPr dirty="0" sz="1400" spc="-80">
                <a:latin typeface="Arial"/>
                <a:cs typeface="Arial"/>
              </a:rPr>
              <a:t>each </a:t>
            </a:r>
            <a:r>
              <a:rPr dirty="0" sz="1400" spc="5">
                <a:latin typeface="Arial"/>
                <a:cs typeface="Arial"/>
              </a:rPr>
              <a:t>‘don’t </a:t>
            </a:r>
            <a:r>
              <a:rPr dirty="0" sz="1400" spc="-25">
                <a:latin typeface="Arial"/>
                <a:cs typeface="Arial"/>
              </a:rPr>
              <a:t>care’ </a:t>
            </a:r>
            <a:r>
              <a:rPr dirty="0" sz="1400" spc="-65">
                <a:latin typeface="Arial"/>
                <a:cs typeface="Arial"/>
              </a:rPr>
              <a:t>condition </a:t>
            </a:r>
            <a:r>
              <a:rPr dirty="0" sz="1400" spc="-80">
                <a:latin typeface="Arial"/>
                <a:cs typeface="Arial"/>
              </a:rPr>
              <a:t>would have </a:t>
            </a:r>
            <a:r>
              <a:rPr dirty="0" sz="1400" spc="-60">
                <a:latin typeface="Arial"/>
                <a:cs typeface="Arial"/>
              </a:rPr>
              <a:t>either  </a:t>
            </a:r>
            <a:r>
              <a:rPr dirty="0" sz="1400" spc="-50">
                <a:latin typeface="Arial"/>
                <a:cs typeface="Arial"/>
              </a:rPr>
              <a:t>all </a:t>
            </a:r>
            <a:r>
              <a:rPr dirty="0" sz="1400" spc="-55">
                <a:latin typeface="Arial"/>
                <a:cs typeface="Arial"/>
              </a:rPr>
              <a:t>0s </a:t>
            </a:r>
            <a:r>
              <a:rPr dirty="0" sz="1400" spc="-65">
                <a:latin typeface="Arial"/>
                <a:cs typeface="Arial"/>
              </a:rPr>
              <a:t>or </a:t>
            </a:r>
            <a:r>
              <a:rPr dirty="0" sz="1400" spc="-50">
                <a:latin typeface="Arial"/>
                <a:cs typeface="Arial"/>
              </a:rPr>
              <a:t>all </a:t>
            </a:r>
            <a:r>
              <a:rPr dirty="0" sz="1400" spc="-20">
                <a:latin typeface="Arial"/>
                <a:cs typeface="Arial"/>
              </a:rPr>
              <a:t>1s. </a:t>
            </a:r>
            <a:r>
              <a:rPr dirty="0" sz="1400" spc="-75">
                <a:latin typeface="Arial"/>
                <a:cs typeface="Arial"/>
              </a:rPr>
              <a:t>Other </a:t>
            </a:r>
            <a:r>
              <a:rPr dirty="0" sz="1400" spc="-80">
                <a:latin typeface="Arial"/>
                <a:cs typeface="Arial"/>
              </a:rPr>
              <a:t>programmable </a:t>
            </a:r>
            <a:r>
              <a:rPr dirty="0" sz="1400" spc="-65">
                <a:latin typeface="Arial"/>
                <a:cs typeface="Arial"/>
              </a:rPr>
              <a:t>logic </a:t>
            </a:r>
            <a:r>
              <a:rPr dirty="0" sz="1400" spc="-75">
                <a:latin typeface="Arial"/>
                <a:cs typeface="Arial"/>
              </a:rPr>
              <a:t>devices </a:t>
            </a:r>
            <a:r>
              <a:rPr dirty="0" sz="1400" spc="-80">
                <a:latin typeface="Arial"/>
                <a:cs typeface="Arial"/>
              </a:rPr>
              <a:t>such </a:t>
            </a:r>
            <a:r>
              <a:rPr dirty="0" sz="1400" spc="-75">
                <a:latin typeface="Arial"/>
                <a:cs typeface="Arial"/>
              </a:rPr>
              <a:t>as </a:t>
            </a:r>
            <a:r>
              <a:rPr dirty="0" sz="1400" spc="-80">
                <a:latin typeface="Arial"/>
                <a:cs typeface="Arial"/>
              </a:rPr>
              <a:t>a </a:t>
            </a:r>
            <a:r>
              <a:rPr dirty="0" sz="1400" spc="-90">
                <a:latin typeface="Arial"/>
                <a:cs typeface="Arial"/>
              </a:rPr>
              <a:t>PLA </a:t>
            </a:r>
            <a:r>
              <a:rPr dirty="0" sz="1400" spc="-70">
                <a:latin typeface="Arial"/>
                <a:cs typeface="Arial"/>
              </a:rPr>
              <a:t>or  </a:t>
            </a:r>
            <a:r>
              <a:rPr dirty="0" sz="1400" spc="-90">
                <a:latin typeface="Arial"/>
                <a:cs typeface="Arial"/>
              </a:rPr>
              <a:t>PAL </a:t>
            </a:r>
            <a:r>
              <a:rPr dirty="0" sz="1400" spc="-75">
                <a:latin typeface="Arial"/>
                <a:cs typeface="Arial"/>
              </a:rPr>
              <a:t>are </a:t>
            </a:r>
            <a:r>
              <a:rPr dirty="0" sz="1400" spc="-85">
                <a:latin typeface="Arial"/>
                <a:cs typeface="Arial"/>
              </a:rPr>
              <a:t>more </a:t>
            </a:r>
            <a:r>
              <a:rPr dirty="0" sz="1400" spc="-65">
                <a:latin typeface="Arial"/>
                <a:cs typeface="Arial"/>
              </a:rPr>
              <a:t>suitable </a:t>
            </a:r>
            <a:r>
              <a:rPr dirty="0" sz="1400" spc="-60">
                <a:latin typeface="Arial"/>
                <a:cs typeface="Arial"/>
              </a:rPr>
              <a:t>in </a:t>
            </a:r>
            <a:r>
              <a:rPr dirty="0" sz="1400" spc="-80">
                <a:latin typeface="Arial"/>
                <a:cs typeface="Arial"/>
              </a:rPr>
              <a:t>such</a:t>
            </a:r>
            <a:r>
              <a:rPr dirty="0" sz="1400" spc="-215">
                <a:latin typeface="Arial"/>
                <a:cs typeface="Arial"/>
              </a:rPr>
              <a:t> </a:t>
            </a:r>
            <a:r>
              <a:rPr dirty="0" sz="1400" spc="-55">
                <a:latin typeface="Arial"/>
                <a:cs typeface="Arial"/>
              </a:rPr>
              <a:t>situations.</a:t>
            </a:r>
            <a:endParaRPr sz="1400">
              <a:latin typeface="Arial"/>
              <a:cs typeface="Arial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312902" y="304799"/>
            <a:ext cx="6937781" cy="10077729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614"/>
              </a:lnSpc>
            </a:pPr>
            <a:fld id="{81D60167-4931-47E6-BA6A-407CBD079E47}" type="slidenum">
              <a:rPr dirty="0" spc="-5"/>
              <a:t>1</a:t>
            </a:fld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63372" y="469493"/>
            <a:ext cx="2743835" cy="5105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13599"/>
              </a:lnSpc>
              <a:spcBef>
                <a:spcPts val="95"/>
              </a:spcBef>
            </a:pPr>
            <a:r>
              <a:rPr dirty="0" sz="1400" spc="-5" i="1">
                <a:latin typeface="Lucida Calligraphy"/>
                <a:cs typeface="Lucida Calligraphy"/>
              </a:rPr>
              <a:t>Lecture five: </a:t>
            </a:r>
            <a:r>
              <a:rPr dirty="0" sz="1400" i="1">
                <a:latin typeface="Lucida Calligraphy"/>
                <a:cs typeface="Lucida Calligraphy"/>
              </a:rPr>
              <a:t>Programmable  </a:t>
            </a:r>
            <a:r>
              <a:rPr dirty="0" sz="1400" spc="-5" i="1">
                <a:latin typeface="Lucida Calligraphy"/>
                <a:cs typeface="Lucida Calligraphy"/>
              </a:rPr>
              <a:t>Logic Devices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495675" y="466470"/>
            <a:ext cx="857250" cy="7383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5077967" y="509015"/>
            <a:ext cx="2057399" cy="50901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5243321" y="437488"/>
            <a:ext cx="1727835" cy="5803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69875" marR="5080" indent="-257810">
              <a:lnSpc>
                <a:spcPct val="130000"/>
              </a:lnSpc>
              <a:spcBef>
                <a:spcPts val="100"/>
              </a:spcBef>
            </a:pPr>
            <a:r>
              <a:rPr dirty="0" sz="1400" i="1">
                <a:latin typeface="Lucida Calligraphy"/>
                <a:cs typeface="Lucida Calligraphy"/>
              </a:rPr>
              <a:t>Asst. </a:t>
            </a:r>
            <a:r>
              <a:rPr dirty="0" sz="1400" spc="-5" i="1">
                <a:latin typeface="Lucida Calligraphy"/>
                <a:cs typeface="Lucida Calligraphy"/>
              </a:rPr>
              <a:t>Lec.</a:t>
            </a:r>
            <a:r>
              <a:rPr dirty="0" sz="1400" spc="-55" i="1">
                <a:latin typeface="Lucida Calligraphy"/>
                <a:cs typeface="Lucida Calligraphy"/>
              </a:rPr>
              <a:t> </a:t>
            </a:r>
            <a:r>
              <a:rPr dirty="0" sz="1400" spc="-10" i="1">
                <a:latin typeface="Lucida Calligraphy"/>
                <a:cs typeface="Lucida Calligraphy"/>
              </a:rPr>
              <a:t>Hussien  </a:t>
            </a:r>
            <a:r>
              <a:rPr dirty="0" sz="1400" spc="-5" i="1">
                <a:latin typeface="Lucida Calligraphy"/>
                <a:cs typeface="Lucida Calligraphy"/>
              </a:rPr>
              <a:t>Yossif</a:t>
            </a:r>
            <a:r>
              <a:rPr dirty="0" sz="1400" spc="-25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Radhi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889125" y="1535683"/>
            <a:ext cx="4148836" cy="343789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983739" y="4959984"/>
            <a:ext cx="3959225" cy="3113913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2073910" y="8063738"/>
            <a:ext cx="3968115" cy="119888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2161032" y="9331452"/>
            <a:ext cx="3605784" cy="23621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3782948" y="9312350"/>
            <a:ext cx="36830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>
                <a:latin typeface="Calibri"/>
                <a:cs typeface="Calibri"/>
              </a:rPr>
              <a:t>F</a:t>
            </a:r>
            <a:r>
              <a:rPr dirty="0" sz="1400">
                <a:latin typeface="Calibri"/>
                <a:cs typeface="Calibri"/>
              </a:rPr>
              <a:t>ig.3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312902" y="304799"/>
            <a:ext cx="6937781" cy="10077729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614"/>
              </a:lnSpc>
            </a:pPr>
            <a:fld id="{81D60167-4931-47E6-BA6A-407CBD079E47}" type="slidenum">
              <a:rPr dirty="0" spc="-5"/>
              <a:t>1</a:t>
            </a:fld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63372" y="469493"/>
            <a:ext cx="2743835" cy="5105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13599"/>
              </a:lnSpc>
              <a:spcBef>
                <a:spcPts val="95"/>
              </a:spcBef>
            </a:pPr>
            <a:r>
              <a:rPr dirty="0" sz="1400" spc="-5" i="1">
                <a:latin typeface="Lucida Calligraphy"/>
                <a:cs typeface="Lucida Calligraphy"/>
              </a:rPr>
              <a:t>Lecture five: </a:t>
            </a:r>
            <a:r>
              <a:rPr dirty="0" sz="1400" i="1">
                <a:latin typeface="Lucida Calligraphy"/>
                <a:cs typeface="Lucida Calligraphy"/>
              </a:rPr>
              <a:t>Programmable  </a:t>
            </a:r>
            <a:r>
              <a:rPr dirty="0" sz="1400" spc="-5" i="1">
                <a:latin typeface="Lucida Calligraphy"/>
                <a:cs typeface="Lucida Calligraphy"/>
              </a:rPr>
              <a:t>Logic Devices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495675" y="466470"/>
            <a:ext cx="857250" cy="7383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5077967" y="509015"/>
            <a:ext cx="2057399" cy="50901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5243321" y="437488"/>
            <a:ext cx="1727835" cy="5803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69875" marR="5080" indent="-257810">
              <a:lnSpc>
                <a:spcPct val="130000"/>
              </a:lnSpc>
              <a:spcBef>
                <a:spcPts val="100"/>
              </a:spcBef>
            </a:pPr>
            <a:r>
              <a:rPr dirty="0" sz="1400" i="1">
                <a:latin typeface="Lucida Calligraphy"/>
                <a:cs typeface="Lucida Calligraphy"/>
              </a:rPr>
              <a:t>Asst. </a:t>
            </a:r>
            <a:r>
              <a:rPr dirty="0" sz="1400" spc="-5" i="1">
                <a:latin typeface="Lucida Calligraphy"/>
                <a:cs typeface="Lucida Calligraphy"/>
              </a:rPr>
              <a:t>Lec.</a:t>
            </a:r>
            <a:r>
              <a:rPr dirty="0" sz="1400" spc="-55" i="1">
                <a:latin typeface="Lucida Calligraphy"/>
                <a:cs typeface="Lucida Calligraphy"/>
              </a:rPr>
              <a:t> </a:t>
            </a:r>
            <a:r>
              <a:rPr dirty="0" sz="1400" spc="-10" i="1">
                <a:latin typeface="Lucida Calligraphy"/>
                <a:cs typeface="Lucida Calligraphy"/>
              </a:rPr>
              <a:t>Hussien  </a:t>
            </a:r>
            <a:r>
              <a:rPr dirty="0" sz="1400" spc="-5" i="1">
                <a:latin typeface="Lucida Calligraphy"/>
                <a:cs typeface="Lucida Calligraphy"/>
              </a:rPr>
              <a:t>Yossif</a:t>
            </a:r>
            <a:r>
              <a:rPr dirty="0" sz="1400" spc="-25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Radhi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800225" y="1315973"/>
            <a:ext cx="4099559" cy="533273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2403348" y="6743700"/>
            <a:ext cx="3285744" cy="30632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1130604" y="6724268"/>
            <a:ext cx="5297805" cy="266954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274574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libri"/>
                <a:cs typeface="Calibri"/>
              </a:rPr>
              <a:t>Fig.4</a:t>
            </a:r>
            <a:endParaRPr sz="1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900">
              <a:latin typeface="Times New Roman"/>
              <a:cs typeface="Times New Roman"/>
            </a:endParaRPr>
          </a:p>
          <a:p>
            <a:pPr marL="12700" marR="5080">
              <a:lnSpc>
                <a:spcPct val="137900"/>
              </a:lnSpc>
            </a:pPr>
            <a:r>
              <a:rPr dirty="0" sz="1400" spc="-55">
                <a:latin typeface="Arial"/>
                <a:cs typeface="Arial"/>
              </a:rPr>
              <a:t>Ex.1/Determine </a:t>
            </a:r>
            <a:r>
              <a:rPr dirty="0" sz="1400" spc="-70">
                <a:latin typeface="Arial"/>
                <a:cs typeface="Arial"/>
              </a:rPr>
              <a:t>the </a:t>
            </a:r>
            <a:r>
              <a:rPr dirty="0" sz="1400" spc="-65">
                <a:latin typeface="Arial"/>
                <a:cs typeface="Arial"/>
              </a:rPr>
              <a:t>size </a:t>
            </a:r>
            <a:r>
              <a:rPr dirty="0" sz="1400" spc="-60">
                <a:latin typeface="Arial"/>
                <a:cs typeface="Arial"/>
              </a:rPr>
              <a:t>of </a:t>
            </a:r>
            <a:r>
              <a:rPr dirty="0" sz="1400" spc="-65">
                <a:latin typeface="Arial"/>
                <a:cs typeface="Arial"/>
              </a:rPr>
              <a:t>the </a:t>
            </a:r>
            <a:r>
              <a:rPr dirty="0" sz="1400" spc="-110">
                <a:latin typeface="Arial"/>
                <a:cs typeface="Arial"/>
              </a:rPr>
              <a:t>PROM </a:t>
            </a:r>
            <a:r>
              <a:rPr dirty="0" sz="1400" spc="-70">
                <a:latin typeface="Arial"/>
                <a:cs typeface="Arial"/>
              </a:rPr>
              <a:t>required </a:t>
            </a:r>
            <a:r>
              <a:rPr dirty="0" sz="1400" spc="-55">
                <a:latin typeface="Arial"/>
                <a:cs typeface="Arial"/>
              </a:rPr>
              <a:t>for </a:t>
            </a:r>
            <a:r>
              <a:rPr dirty="0" sz="1400" spc="-75">
                <a:latin typeface="Arial"/>
                <a:cs typeface="Arial"/>
              </a:rPr>
              <a:t>implementing the  </a:t>
            </a:r>
            <a:r>
              <a:rPr dirty="0" sz="1400" spc="-65">
                <a:latin typeface="Arial"/>
                <a:cs typeface="Arial"/>
              </a:rPr>
              <a:t>following logic</a:t>
            </a:r>
            <a:r>
              <a:rPr dirty="0" sz="1400" spc="-165">
                <a:latin typeface="Arial"/>
                <a:cs typeface="Arial"/>
              </a:rPr>
              <a:t> </a:t>
            </a:r>
            <a:r>
              <a:rPr dirty="0" sz="1400" spc="-45">
                <a:latin typeface="Arial"/>
                <a:cs typeface="Arial"/>
              </a:rPr>
              <a:t>circuits:</a:t>
            </a:r>
            <a:endParaRPr sz="1400">
              <a:latin typeface="Arial"/>
              <a:cs typeface="Arial"/>
            </a:endParaRPr>
          </a:p>
          <a:p>
            <a:pPr marL="271780" indent="-259079">
              <a:lnSpc>
                <a:spcPct val="100000"/>
              </a:lnSpc>
              <a:spcBef>
                <a:spcPts val="1645"/>
              </a:spcBef>
              <a:buAutoNum type="alphaLcParenBoth"/>
              <a:tabLst>
                <a:tab pos="272415" algn="l"/>
              </a:tabLst>
            </a:pPr>
            <a:r>
              <a:rPr dirty="0" sz="1400" spc="-80">
                <a:latin typeface="Arial"/>
                <a:cs typeface="Arial"/>
              </a:rPr>
              <a:t>a </a:t>
            </a:r>
            <a:r>
              <a:rPr dirty="0" sz="1400" spc="-70">
                <a:latin typeface="Arial"/>
                <a:cs typeface="Arial"/>
              </a:rPr>
              <a:t>binary </a:t>
            </a:r>
            <a:r>
              <a:rPr dirty="0" sz="1400" spc="-60">
                <a:latin typeface="Arial"/>
                <a:cs typeface="Arial"/>
              </a:rPr>
              <a:t>multiplier that </a:t>
            </a:r>
            <a:r>
              <a:rPr dirty="0" sz="1400" spc="-65">
                <a:latin typeface="Arial"/>
                <a:cs typeface="Arial"/>
              </a:rPr>
              <a:t>multiplies </a:t>
            </a:r>
            <a:r>
              <a:rPr dirty="0" sz="1400" spc="-80">
                <a:latin typeface="Arial"/>
                <a:cs typeface="Arial"/>
              </a:rPr>
              <a:t>two </a:t>
            </a:r>
            <a:r>
              <a:rPr dirty="0" sz="1400" spc="-15">
                <a:latin typeface="Arial"/>
                <a:cs typeface="Arial"/>
              </a:rPr>
              <a:t>four-bit</a:t>
            </a:r>
            <a:r>
              <a:rPr dirty="0" sz="1400" spc="100">
                <a:latin typeface="Arial"/>
                <a:cs typeface="Arial"/>
              </a:rPr>
              <a:t> </a:t>
            </a:r>
            <a:r>
              <a:rPr dirty="0" sz="1400" spc="-80">
                <a:latin typeface="Arial"/>
                <a:cs typeface="Arial"/>
              </a:rPr>
              <a:t>numbers;</a:t>
            </a:r>
            <a:endParaRPr sz="1400">
              <a:latin typeface="Arial"/>
              <a:cs typeface="Arial"/>
            </a:endParaRPr>
          </a:p>
          <a:p>
            <a:pPr marL="271780" indent="-259079">
              <a:lnSpc>
                <a:spcPct val="100000"/>
              </a:lnSpc>
              <a:spcBef>
                <a:spcPts val="1645"/>
              </a:spcBef>
              <a:buAutoNum type="alphaLcParenBoth"/>
              <a:tabLst>
                <a:tab pos="272415" algn="l"/>
              </a:tabLst>
            </a:pPr>
            <a:r>
              <a:rPr dirty="0" sz="1400" spc="-80">
                <a:latin typeface="Arial"/>
                <a:cs typeface="Arial"/>
              </a:rPr>
              <a:t>a </a:t>
            </a:r>
            <a:r>
              <a:rPr dirty="0" sz="1400" spc="-70">
                <a:latin typeface="Arial"/>
                <a:cs typeface="Arial"/>
              </a:rPr>
              <a:t>dual </a:t>
            </a:r>
            <a:r>
              <a:rPr dirty="0" sz="1400" spc="55">
                <a:latin typeface="Arial"/>
                <a:cs typeface="Arial"/>
              </a:rPr>
              <a:t>8-to-1 </a:t>
            </a:r>
            <a:r>
              <a:rPr dirty="0" sz="1400" spc="-65">
                <a:latin typeface="Arial"/>
                <a:cs typeface="Arial"/>
              </a:rPr>
              <a:t>multiplexer with </a:t>
            </a:r>
            <a:r>
              <a:rPr dirty="0" sz="1400" spc="-95">
                <a:latin typeface="Arial"/>
                <a:cs typeface="Arial"/>
              </a:rPr>
              <a:t>common </a:t>
            </a:r>
            <a:r>
              <a:rPr dirty="0" sz="1400" spc="-65">
                <a:latin typeface="Arial"/>
                <a:cs typeface="Arial"/>
              </a:rPr>
              <a:t>selection</a:t>
            </a:r>
            <a:r>
              <a:rPr dirty="0" sz="1400" spc="55">
                <a:latin typeface="Arial"/>
                <a:cs typeface="Arial"/>
              </a:rPr>
              <a:t> </a:t>
            </a:r>
            <a:r>
              <a:rPr dirty="0" sz="1400" spc="-65">
                <a:latin typeface="Arial"/>
                <a:cs typeface="Arial"/>
              </a:rPr>
              <a:t>inputs;</a:t>
            </a:r>
            <a:endParaRPr sz="1400">
              <a:latin typeface="Arial"/>
              <a:cs typeface="Arial"/>
            </a:endParaRPr>
          </a:p>
          <a:p>
            <a:pPr marL="12700" marR="5080">
              <a:lnSpc>
                <a:spcPct val="137900"/>
              </a:lnSpc>
              <a:spcBef>
                <a:spcPts val="1010"/>
              </a:spcBef>
              <a:buAutoNum type="alphaLcParenBoth"/>
              <a:tabLst>
                <a:tab pos="266065" algn="l"/>
              </a:tabLst>
            </a:pPr>
            <a:r>
              <a:rPr dirty="0" sz="1400" spc="-80">
                <a:latin typeface="Arial"/>
                <a:cs typeface="Arial"/>
              </a:rPr>
              <a:t>a </a:t>
            </a:r>
            <a:r>
              <a:rPr dirty="0" sz="1400" spc="-35">
                <a:latin typeface="Arial"/>
                <a:cs typeface="Arial"/>
              </a:rPr>
              <a:t>single-digit </a:t>
            </a:r>
            <a:r>
              <a:rPr dirty="0" sz="1400" spc="-105">
                <a:latin typeface="Arial"/>
                <a:cs typeface="Arial"/>
              </a:rPr>
              <a:t>BCD </a:t>
            </a:r>
            <a:r>
              <a:rPr dirty="0" sz="1400" spc="-55">
                <a:latin typeface="Arial"/>
                <a:cs typeface="Arial"/>
              </a:rPr>
              <a:t>adder/ </a:t>
            </a:r>
            <a:r>
              <a:rPr dirty="0" sz="1400" spc="-70">
                <a:latin typeface="Arial"/>
                <a:cs typeface="Arial"/>
              </a:rPr>
              <a:t>subtractor </a:t>
            </a:r>
            <a:r>
              <a:rPr dirty="0" sz="1400" spc="-65">
                <a:latin typeface="Arial"/>
                <a:cs typeface="Arial"/>
              </a:rPr>
              <a:t>with </a:t>
            </a:r>
            <a:r>
              <a:rPr dirty="0" sz="1400" spc="-80">
                <a:latin typeface="Arial"/>
                <a:cs typeface="Arial"/>
              </a:rPr>
              <a:t>a </a:t>
            </a:r>
            <a:r>
              <a:rPr dirty="0" sz="1400" spc="-65">
                <a:latin typeface="Arial"/>
                <a:cs typeface="Arial"/>
              </a:rPr>
              <a:t>control input </a:t>
            </a:r>
            <a:r>
              <a:rPr dirty="0" sz="1400" spc="-60">
                <a:latin typeface="Arial"/>
                <a:cs typeface="Arial"/>
              </a:rPr>
              <a:t>for </a:t>
            </a:r>
            <a:r>
              <a:rPr dirty="0" sz="1400" spc="-70">
                <a:latin typeface="Arial"/>
                <a:cs typeface="Arial"/>
              </a:rPr>
              <a:t>selection </a:t>
            </a:r>
            <a:r>
              <a:rPr dirty="0" sz="1400" spc="245">
                <a:latin typeface="Arial"/>
                <a:cs typeface="Arial"/>
              </a:rPr>
              <a:t> </a:t>
            </a:r>
            <a:r>
              <a:rPr dirty="0" sz="1400" spc="-60">
                <a:latin typeface="Arial"/>
                <a:cs typeface="Arial"/>
              </a:rPr>
              <a:t>of</a:t>
            </a:r>
            <a:r>
              <a:rPr dirty="0" sz="1400" spc="50">
                <a:latin typeface="Arial"/>
                <a:cs typeface="Arial"/>
              </a:rPr>
              <a:t> </a:t>
            </a:r>
            <a:r>
              <a:rPr dirty="0" sz="1400" spc="-60">
                <a:latin typeface="Arial"/>
                <a:cs typeface="Arial"/>
              </a:rPr>
              <a:t>operation.</a:t>
            </a:r>
            <a:endParaRPr sz="1400">
              <a:latin typeface="Arial"/>
              <a:cs typeface="Arial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312902" y="304799"/>
            <a:ext cx="6937781" cy="1007772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614"/>
              </a:lnSpc>
            </a:pPr>
            <a:fld id="{81D60167-4931-47E6-BA6A-407CBD079E47}" type="slidenum">
              <a:rPr dirty="0" spc="-5"/>
              <a:t>1</a:t>
            </a:fld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63372" y="469493"/>
            <a:ext cx="2743835" cy="5105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13599"/>
              </a:lnSpc>
              <a:spcBef>
                <a:spcPts val="95"/>
              </a:spcBef>
            </a:pPr>
            <a:r>
              <a:rPr dirty="0" sz="1400" spc="-5" i="1">
                <a:latin typeface="Lucida Calligraphy"/>
                <a:cs typeface="Lucida Calligraphy"/>
              </a:rPr>
              <a:t>Lecture five: </a:t>
            </a:r>
            <a:r>
              <a:rPr dirty="0" sz="1400" i="1">
                <a:latin typeface="Lucida Calligraphy"/>
                <a:cs typeface="Lucida Calligraphy"/>
              </a:rPr>
              <a:t>Programmable  </a:t>
            </a:r>
            <a:r>
              <a:rPr dirty="0" sz="1400" spc="-5" i="1">
                <a:latin typeface="Lucida Calligraphy"/>
                <a:cs typeface="Lucida Calligraphy"/>
              </a:rPr>
              <a:t>Logic Devices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495675" y="466470"/>
            <a:ext cx="857250" cy="7383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5077967" y="509015"/>
            <a:ext cx="2057399" cy="50901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5243321" y="437488"/>
            <a:ext cx="1727835" cy="5803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69875" marR="5080" indent="-257810">
              <a:lnSpc>
                <a:spcPct val="130000"/>
              </a:lnSpc>
              <a:spcBef>
                <a:spcPts val="100"/>
              </a:spcBef>
            </a:pPr>
            <a:r>
              <a:rPr dirty="0" sz="1400" i="1">
                <a:latin typeface="Lucida Calligraphy"/>
                <a:cs typeface="Lucida Calligraphy"/>
              </a:rPr>
              <a:t>Asst. </a:t>
            </a:r>
            <a:r>
              <a:rPr dirty="0" sz="1400" spc="-5" i="1">
                <a:latin typeface="Lucida Calligraphy"/>
                <a:cs typeface="Lucida Calligraphy"/>
              </a:rPr>
              <a:t>Lec.</a:t>
            </a:r>
            <a:r>
              <a:rPr dirty="0" sz="1400" spc="-55" i="1">
                <a:latin typeface="Lucida Calligraphy"/>
                <a:cs typeface="Lucida Calligraphy"/>
              </a:rPr>
              <a:t> </a:t>
            </a:r>
            <a:r>
              <a:rPr dirty="0" sz="1400" spc="-10" i="1">
                <a:latin typeface="Lucida Calligraphy"/>
                <a:cs typeface="Lucida Calligraphy"/>
              </a:rPr>
              <a:t>Hussien  </a:t>
            </a:r>
            <a:r>
              <a:rPr dirty="0" sz="1400" spc="-5" i="1">
                <a:latin typeface="Lucida Calligraphy"/>
                <a:cs typeface="Lucida Calligraphy"/>
              </a:rPr>
              <a:t>Yossif</a:t>
            </a:r>
            <a:r>
              <a:rPr dirty="0" sz="1400" spc="-25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Radhi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30604" y="1250034"/>
            <a:ext cx="5302885" cy="8350884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9525">
              <a:lnSpc>
                <a:spcPct val="138600"/>
              </a:lnSpc>
              <a:spcBef>
                <a:spcPts val="95"/>
              </a:spcBef>
            </a:pPr>
            <a:r>
              <a:rPr dirty="0" sz="1400" spc="-25">
                <a:latin typeface="Arial"/>
                <a:cs typeface="Arial"/>
              </a:rPr>
              <a:t>Sol./ </a:t>
            </a:r>
            <a:r>
              <a:rPr dirty="0" sz="1400" spc="-40">
                <a:latin typeface="Arial"/>
                <a:cs typeface="Arial"/>
              </a:rPr>
              <a:t>(a) </a:t>
            </a:r>
            <a:r>
              <a:rPr dirty="0" sz="1400" spc="-80">
                <a:latin typeface="Arial"/>
                <a:cs typeface="Arial"/>
              </a:rPr>
              <a:t>The number </a:t>
            </a:r>
            <a:r>
              <a:rPr dirty="0" sz="1400" spc="-60">
                <a:latin typeface="Arial"/>
                <a:cs typeface="Arial"/>
              </a:rPr>
              <a:t>of </a:t>
            </a:r>
            <a:r>
              <a:rPr dirty="0" sz="1400" spc="-65">
                <a:latin typeface="Arial"/>
                <a:cs typeface="Arial"/>
              </a:rPr>
              <a:t>inputs </a:t>
            </a:r>
            <a:r>
              <a:rPr dirty="0" sz="1400" spc="-70">
                <a:latin typeface="Arial"/>
                <a:cs typeface="Arial"/>
              </a:rPr>
              <a:t>required </a:t>
            </a:r>
            <a:r>
              <a:rPr dirty="0" sz="1400" spc="-75">
                <a:latin typeface="Arial"/>
                <a:cs typeface="Arial"/>
              </a:rPr>
              <a:t>here </a:t>
            </a:r>
            <a:r>
              <a:rPr dirty="0" sz="1400" spc="-80">
                <a:latin typeface="Arial"/>
                <a:cs typeface="Arial"/>
              </a:rPr>
              <a:t>would be </a:t>
            </a:r>
            <a:r>
              <a:rPr dirty="0" sz="1400" spc="-45">
                <a:latin typeface="Arial"/>
                <a:cs typeface="Arial"/>
              </a:rPr>
              <a:t>eight. </a:t>
            </a:r>
            <a:r>
              <a:rPr dirty="0" sz="1400" spc="-80">
                <a:latin typeface="Arial"/>
                <a:cs typeface="Arial"/>
              </a:rPr>
              <a:t>The </a:t>
            </a:r>
            <a:r>
              <a:rPr dirty="0" sz="1400" spc="-60">
                <a:latin typeface="Arial"/>
                <a:cs typeface="Arial"/>
              </a:rPr>
              <a:t>result  of multiplication </a:t>
            </a:r>
            <a:r>
              <a:rPr dirty="0" sz="1400" spc="-75">
                <a:latin typeface="Arial"/>
                <a:cs typeface="Arial"/>
              </a:rPr>
              <a:t>would be </a:t>
            </a:r>
            <a:r>
              <a:rPr dirty="0" sz="1400" spc="-60">
                <a:latin typeface="Arial"/>
                <a:cs typeface="Arial"/>
              </a:rPr>
              <a:t>in</a:t>
            </a:r>
            <a:r>
              <a:rPr dirty="0" sz="1400" spc="-110">
                <a:latin typeface="Arial"/>
                <a:cs typeface="Arial"/>
              </a:rPr>
              <a:t> </a:t>
            </a:r>
            <a:r>
              <a:rPr dirty="0" sz="1400" spc="-65">
                <a:latin typeface="Arial"/>
                <a:cs typeface="Arial"/>
              </a:rPr>
              <a:t>eight</a:t>
            </a:r>
            <a:endParaRPr sz="1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635"/>
              </a:spcBef>
            </a:pPr>
            <a:r>
              <a:rPr dirty="0" sz="1400" spc="-35">
                <a:latin typeface="Arial"/>
                <a:cs typeface="Arial"/>
              </a:rPr>
              <a:t>bits.</a:t>
            </a:r>
            <a:r>
              <a:rPr dirty="0" sz="1400" spc="50">
                <a:latin typeface="Arial"/>
                <a:cs typeface="Arial"/>
              </a:rPr>
              <a:t> </a:t>
            </a:r>
            <a:r>
              <a:rPr dirty="0" sz="1400" spc="-70">
                <a:latin typeface="Arial"/>
                <a:cs typeface="Arial"/>
              </a:rPr>
              <a:t>Therefore,</a:t>
            </a:r>
            <a:r>
              <a:rPr dirty="0" sz="1400" spc="55">
                <a:latin typeface="Arial"/>
                <a:cs typeface="Arial"/>
              </a:rPr>
              <a:t> </a:t>
            </a:r>
            <a:r>
              <a:rPr dirty="0" sz="1400" spc="-70">
                <a:latin typeface="Arial"/>
                <a:cs typeface="Arial"/>
              </a:rPr>
              <a:t>the</a:t>
            </a:r>
            <a:r>
              <a:rPr dirty="0" sz="1400" spc="55">
                <a:latin typeface="Arial"/>
                <a:cs typeface="Arial"/>
              </a:rPr>
              <a:t> </a:t>
            </a:r>
            <a:r>
              <a:rPr dirty="0" sz="1400" spc="-70">
                <a:latin typeface="Arial"/>
                <a:cs typeface="Arial"/>
              </a:rPr>
              <a:t>size</a:t>
            </a:r>
            <a:r>
              <a:rPr dirty="0" sz="1400" spc="50">
                <a:latin typeface="Arial"/>
                <a:cs typeface="Arial"/>
              </a:rPr>
              <a:t> </a:t>
            </a:r>
            <a:r>
              <a:rPr dirty="0" sz="1400" spc="-60">
                <a:latin typeface="Arial"/>
                <a:cs typeface="Arial"/>
              </a:rPr>
              <a:t>of</a:t>
            </a:r>
            <a:r>
              <a:rPr dirty="0" sz="1400" spc="55">
                <a:latin typeface="Arial"/>
                <a:cs typeface="Arial"/>
              </a:rPr>
              <a:t> </a:t>
            </a:r>
            <a:r>
              <a:rPr dirty="0" sz="1400" spc="-70">
                <a:latin typeface="Arial"/>
                <a:cs typeface="Arial"/>
              </a:rPr>
              <a:t>the</a:t>
            </a:r>
            <a:r>
              <a:rPr dirty="0" sz="1400" spc="55">
                <a:latin typeface="Arial"/>
                <a:cs typeface="Arial"/>
              </a:rPr>
              <a:t> </a:t>
            </a:r>
            <a:r>
              <a:rPr dirty="0" sz="1400" spc="-105">
                <a:latin typeface="Arial"/>
                <a:cs typeface="Arial"/>
              </a:rPr>
              <a:t>PROM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baseline="27777" sz="1500" spc="532">
                <a:latin typeface="Cambria Math"/>
                <a:cs typeface="Cambria Math"/>
              </a:rPr>
              <a:t> </a:t>
            </a:r>
            <a:r>
              <a:rPr dirty="0" baseline="27777" sz="1500">
                <a:latin typeface="Cambria Math"/>
                <a:cs typeface="Cambria Math"/>
              </a:rPr>
              <a:t> </a:t>
            </a:r>
            <a:r>
              <a:rPr dirty="0" baseline="27777" sz="1500" spc="-104">
                <a:latin typeface="Cambria Math"/>
                <a:cs typeface="Cambria Math"/>
              </a:rPr>
              <a:t> </a:t>
            </a:r>
            <a:r>
              <a:rPr dirty="0" sz="1400" spc="69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7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 </a:t>
            </a:r>
            <a:r>
              <a:rPr dirty="0" sz="1400" spc="-10">
                <a:latin typeface="Cambria Math"/>
                <a:cs typeface="Cambria Math"/>
              </a:rPr>
              <a:t> </a:t>
            </a:r>
            <a:r>
              <a:rPr dirty="0" sz="1400" spc="69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12700" marR="6350">
              <a:lnSpc>
                <a:spcPct val="137900"/>
              </a:lnSpc>
              <a:spcBef>
                <a:spcPts val="1005"/>
              </a:spcBef>
              <a:buAutoNum type="alphaLcParenBoth" startAt="2"/>
              <a:tabLst>
                <a:tab pos="302895" algn="l"/>
              </a:tabLst>
            </a:pPr>
            <a:r>
              <a:rPr dirty="0" sz="1400" spc="-85">
                <a:latin typeface="Arial"/>
                <a:cs typeface="Arial"/>
              </a:rPr>
              <a:t>The </a:t>
            </a:r>
            <a:r>
              <a:rPr dirty="0" sz="1400" spc="-80">
                <a:latin typeface="Arial"/>
                <a:cs typeface="Arial"/>
              </a:rPr>
              <a:t>number </a:t>
            </a:r>
            <a:r>
              <a:rPr dirty="0" sz="1400" spc="-60">
                <a:latin typeface="Arial"/>
                <a:cs typeface="Arial"/>
              </a:rPr>
              <a:t>of </a:t>
            </a:r>
            <a:r>
              <a:rPr dirty="0" sz="1400" spc="-70">
                <a:latin typeface="Arial"/>
                <a:cs typeface="Arial"/>
              </a:rPr>
              <a:t>inputs </a:t>
            </a:r>
            <a:r>
              <a:rPr dirty="0" sz="1400" spc="-60">
                <a:latin typeface="Arial"/>
                <a:cs typeface="Arial"/>
              </a:rPr>
              <a:t>(the </a:t>
            </a:r>
            <a:r>
              <a:rPr dirty="0" sz="1400" spc="-80">
                <a:latin typeface="Arial"/>
                <a:cs typeface="Arial"/>
              </a:rPr>
              <a:t>number </a:t>
            </a:r>
            <a:r>
              <a:rPr dirty="0" sz="1400" spc="-60">
                <a:latin typeface="Arial"/>
                <a:cs typeface="Arial"/>
              </a:rPr>
              <a:t>of </a:t>
            </a:r>
            <a:r>
              <a:rPr dirty="0" sz="1400" spc="-70">
                <a:latin typeface="Arial"/>
                <a:cs typeface="Arial"/>
              </a:rPr>
              <a:t>selection  inputs </a:t>
            </a:r>
            <a:r>
              <a:rPr dirty="0" sz="1400" spc="20">
                <a:latin typeface="Arial"/>
                <a:cs typeface="Arial"/>
              </a:rPr>
              <a:t>). </a:t>
            </a:r>
            <a:r>
              <a:rPr dirty="0" sz="1400" spc="-85">
                <a:latin typeface="Arial"/>
                <a:cs typeface="Arial"/>
              </a:rPr>
              <a:t>The number </a:t>
            </a:r>
            <a:r>
              <a:rPr dirty="0" sz="1400" spc="-60">
                <a:latin typeface="Arial"/>
                <a:cs typeface="Arial"/>
              </a:rPr>
              <a:t>of</a:t>
            </a:r>
            <a:r>
              <a:rPr dirty="0" sz="1400" spc="10">
                <a:latin typeface="Arial"/>
                <a:cs typeface="Arial"/>
              </a:rPr>
              <a:t> </a:t>
            </a:r>
            <a:r>
              <a:rPr dirty="0" sz="1400" spc="-70">
                <a:latin typeface="Arial"/>
                <a:cs typeface="Arial"/>
              </a:rPr>
              <a:t>outputs</a:t>
            </a:r>
            <a:endParaRPr sz="1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645"/>
              </a:spcBef>
            </a:pP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5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55">
                <a:latin typeface="Arial"/>
                <a:cs typeface="Arial"/>
              </a:rPr>
              <a:t>. </a:t>
            </a:r>
            <a:r>
              <a:rPr dirty="0" sz="1400" spc="-70">
                <a:latin typeface="Arial"/>
                <a:cs typeface="Arial"/>
              </a:rPr>
              <a:t>Therefore, the size </a:t>
            </a:r>
            <a:r>
              <a:rPr dirty="0" sz="1400" spc="-60">
                <a:latin typeface="Arial"/>
                <a:cs typeface="Arial"/>
              </a:rPr>
              <a:t>of </a:t>
            </a:r>
            <a:r>
              <a:rPr dirty="0" sz="1400" spc="-70">
                <a:latin typeface="Arial"/>
                <a:cs typeface="Arial"/>
              </a:rPr>
              <a:t>the</a:t>
            </a:r>
            <a:r>
              <a:rPr dirty="0" sz="1400" spc="-110">
                <a:latin typeface="Arial"/>
                <a:cs typeface="Arial"/>
              </a:rPr>
              <a:t> PROM</a:t>
            </a:r>
            <a:r>
              <a:rPr dirty="0" sz="1400" spc="60">
                <a:latin typeface="Arial"/>
                <a:cs typeface="Arial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440">
                <a:latin typeface="Cambria Math"/>
                <a:cs typeface="Cambria Math"/>
              </a:rPr>
              <a:t> </a:t>
            </a:r>
            <a:r>
              <a:rPr dirty="0" baseline="27777" sz="1500" spc="502">
                <a:latin typeface="Cambria Math"/>
                <a:cs typeface="Cambria Math"/>
              </a:rPr>
              <a:t> </a:t>
            </a:r>
            <a:r>
              <a:rPr dirty="0" baseline="27777" sz="1500" spc="509">
                <a:latin typeface="Cambria Math"/>
                <a:cs typeface="Cambria Math"/>
              </a:rPr>
              <a:t> </a:t>
            </a:r>
            <a:r>
              <a:rPr dirty="0" baseline="27777" sz="1500">
                <a:latin typeface="Cambria Math"/>
                <a:cs typeface="Cambria Math"/>
              </a:rPr>
              <a:t>  </a:t>
            </a:r>
            <a:r>
              <a:rPr dirty="0" baseline="27777" sz="1500" spc="15">
                <a:latin typeface="Cambria Math"/>
                <a:cs typeface="Cambria Math"/>
              </a:rPr>
              <a:t> </a:t>
            </a:r>
            <a:r>
              <a:rPr dirty="0" sz="1400" spc="69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7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 </a:t>
            </a:r>
            <a:r>
              <a:rPr dirty="0" sz="1400" spc="670">
                <a:latin typeface="Cambria Math"/>
                <a:cs typeface="Cambria Math"/>
              </a:rPr>
              <a:t> </a:t>
            </a:r>
            <a:r>
              <a:rPr dirty="0" sz="1400" spc="30">
                <a:latin typeface="Cambria Math"/>
                <a:cs typeface="Cambria Math"/>
              </a:rPr>
              <a:t> </a:t>
            </a:r>
            <a:r>
              <a:rPr dirty="0" sz="1400" spc="69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262255" indent="-249554">
              <a:lnSpc>
                <a:spcPct val="100000"/>
              </a:lnSpc>
              <a:spcBef>
                <a:spcPts val="1645"/>
              </a:spcBef>
              <a:buAutoNum type="alphaLcParenBoth" startAt="3"/>
              <a:tabLst>
                <a:tab pos="262890" algn="l"/>
              </a:tabLst>
            </a:pPr>
            <a:r>
              <a:rPr dirty="0" sz="1400" spc="-80">
                <a:latin typeface="Arial"/>
                <a:cs typeface="Arial"/>
              </a:rPr>
              <a:t>The number </a:t>
            </a:r>
            <a:r>
              <a:rPr dirty="0" sz="1400" spc="-60">
                <a:latin typeface="Arial"/>
                <a:cs typeface="Arial"/>
              </a:rPr>
              <a:t>of </a:t>
            </a:r>
            <a:r>
              <a:rPr dirty="0" sz="1400" spc="-70">
                <a:latin typeface="Arial"/>
                <a:cs typeface="Arial"/>
              </a:rPr>
              <a:t>inputs </a:t>
            </a:r>
            <a:r>
              <a:rPr dirty="0" sz="1400" spc="-30">
                <a:latin typeface="Arial"/>
                <a:cs typeface="Arial"/>
              </a:rPr>
              <a:t>(carry-in)+1 </a:t>
            </a:r>
            <a:r>
              <a:rPr dirty="0" sz="1400" spc="-60">
                <a:latin typeface="Arial"/>
                <a:cs typeface="Arial"/>
              </a:rPr>
              <a:t>(control</a:t>
            </a:r>
            <a:r>
              <a:rPr dirty="0" sz="1400" spc="-220">
                <a:latin typeface="Arial"/>
                <a:cs typeface="Arial"/>
              </a:rPr>
              <a:t> </a:t>
            </a:r>
            <a:r>
              <a:rPr dirty="0" sz="1400" spc="-50">
                <a:latin typeface="Arial"/>
                <a:cs typeface="Arial"/>
              </a:rPr>
              <a:t>input)=10.</a:t>
            </a:r>
            <a:endParaRPr sz="1400">
              <a:latin typeface="Arial"/>
              <a:cs typeface="Arial"/>
            </a:endParaRPr>
          </a:p>
          <a:p>
            <a:pPr marL="12700" marR="6985">
              <a:lnSpc>
                <a:spcPct val="137900"/>
              </a:lnSpc>
              <a:spcBef>
                <a:spcPts val="1010"/>
              </a:spcBef>
            </a:pPr>
            <a:r>
              <a:rPr dirty="0" sz="1400" spc="-80">
                <a:latin typeface="Arial"/>
                <a:cs typeface="Arial"/>
              </a:rPr>
              <a:t>The </a:t>
            </a:r>
            <a:r>
              <a:rPr dirty="0" sz="1400" spc="-85">
                <a:latin typeface="Arial"/>
                <a:cs typeface="Arial"/>
              </a:rPr>
              <a:t>number </a:t>
            </a:r>
            <a:r>
              <a:rPr dirty="0" sz="1400" spc="-60">
                <a:latin typeface="Arial"/>
                <a:cs typeface="Arial"/>
              </a:rPr>
              <a:t>of </a:t>
            </a:r>
            <a:r>
              <a:rPr dirty="0" sz="1400" spc="-70">
                <a:latin typeface="Arial"/>
                <a:cs typeface="Arial"/>
              </a:rPr>
              <a:t>outputs </a:t>
            </a:r>
            <a:r>
              <a:rPr dirty="0" sz="1400" spc="-75">
                <a:latin typeface="Arial"/>
                <a:cs typeface="Arial"/>
              </a:rPr>
              <a:t>(sum </a:t>
            </a:r>
            <a:r>
              <a:rPr dirty="0" sz="1400" spc="-65">
                <a:latin typeface="Arial"/>
                <a:cs typeface="Arial"/>
              </a:rPr>
              <a:t>or </a:t>
            </a:r>
            <a:r>
              <a:rPr dirty="0" sz="1400" spc="-70">
                <a:latin typeface="Arial"/>
                <a:cs typeface="Arial"/>
              </a:rPr>
              <a:t>subtraction output </a:t>
            </a:r>
            <a:r>
              <a:rPr dirty="0" sz="1400" spc="-55">
                <a:latin typeface="Arial"/>
                <a:cs typeface="Arial"/>
              </a:rPr>
              <a:t>bits)+1 </a:t>
            </a:r>
            <a:r>
              <a:rPr dirty="0" sz="1400" spc="-60">
                <a:latin typeface="Arial"/>
                <a:cs typeface="Arial"/>
              </a:rPr>
              <a:t>(carry </a:t>
            </a:r>
            <a:r>
              <a:rPr dirty="0" sz="1400" spc="-70">
                <a:latin typeface="Arial"/>
                <a:cs typeface="Arial"/>
              </a:rPr>
              <a:t>or </a:t>
            </a:r>
            <a:r>
              <a:rPr dirty="0" sz="1400" spc="245">
                <a:latin typeface="Arial"/>
                <a:cs typeface="Arial"/>
              </a:rPr>
              <a:t> </a:t>
            </a:r>
            <a:r>
              <a:rPr dirty="0" sz="1400" spc="-75">
                <a:latin typeface="Arial"/>
                <a:cs typeface="Arial"/>
              </a:rPr>
              <a:t>borrow </a:t>
            </a:r>
            <a:r>
              <a:rPr dirty="0" sz="1400" spc="-45">
                <a:latin typeface="Arial"/>
                <a:cs typeface="Arial"/>
              </a:rPr>
              <a:t>bit) </a:t>
            </a:r>
            <a:r>
              <a:rPr dirty="0" sz="1400" spc="55">
                <a:latin typeface="Arial"/>
                <a:cs typeface="Arial"/>
              </a:rPr>
              <a:t>. </a:t>
            </a:r>
            <a:r>
              <a:rPr dirty="0" sz="1400" spc="-80">
                <a:latin typeface="Arial"/>
                <a:cs typeface="Arial"/>
              </a:rPr>
              <a:t>The</a:t>
            </a:r>
            <a:r>
              <a:rPr dirty="0" sz="1400" spc="-40">
                <a:latin typeface="Arial"/>
                <a:cs typeface="Arial"/>
              </a:rPr>
              <a:t> </a:t>
            </a:r>
            <a:r>
              <a:rPr dirty="0" sz="1400" spc="-70">
                <a:latin typeface="Arial"/>
                <a:cs typeface="Arial"/>
              </a:rPr>
              <a:t>size</a:t>
            </a:r>
            <a:endParaRPr sz="1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645"/>
              </a:spcBef>
            </a:pPr>
            <a:r>
              <a:rPr dirty="0" sz="1400" spc="-60">
                <a:latin typeface="Arial"/>
                <a:cs typeface="Arial"/>
              </a:rPr>
              <a:t>of </a:t>
            </a:r>
            <a:r>
              <a:rPr dirty="0" sz="1400" spc="-70">
                <a:latin typeface="Arial"/>
                <a:cs typeface="Arial"/>
              </a:rPr>
              <a:t>the</a:t>
            </a:r>
            <a:r>
              <a:rPr dirty="0" sz="1400" spc="-165">
                <a:latin typeface="Arial"/>
                <a:cs typeface="Arial"/>
              </a:rPr>
              <a:t> </a:t>
            </a:r>
            <a:r>
              <a:rPr dirty="0" sz="1400" spc="-110">
                <a:latin typeface="Arial"/>
                <a:cs typeface="Arial"/>
              </a:rPr>
              <a:t>PROM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75">
                <a:latin typeface="Cambria Math"/>
                <a:cs typeface="Cambria Math"/>
              </a:rPr>
              <a:t> </a:t>
            </a:r>
            <a:r>
              <a:rPr dirty="0" sz="1400" spc="440">
                <a:latin typeface="Cambria Math"/>
                <a:cs typeface="Cambria Math"/>
              </a:rPr>
              <a:t> </a:t>
            </a:r>
            <a:r>
              <a:rPr dirty="0" baseline="27777" sz="1500" spc="525">
                <a:latin typeface="Cambria Math"/>
                <a:cs typeface="Cambria Math"/>
              </a:rPr>
              <a:t> </a:t>
            </a:r>
            <a:r>
              <a:rPr dirty="0" baseline="27777" sz="1500" spc="532">
                <a:latin typeface="Cambria Math"/>
                <a:cs typeface="Cambria Math"/>
              </a:rPr>
              <a:t> </a:t>
            </a:r>
            <a:r>
              <a:rPr dirty="0" baseline="27777" sz="1500">
                <a:latin typeface="Cambria Math"/>
                <a:cs typeface="Cambria Math"/>
              </a:rPr>
              <a:t> </a:t>
            </a:r>
            <a:r>
              <a:rPr dirty="0" baseline="27777" sz="1500" spc="-127">
                <a:latin typeface="Cambria Math"/>
                <a:cs typeface="Cambria Math"/>
              </a:rPr>
              <a:t> </a:t>
            </a:r>
            <a:r>
              <a:rPr dirty="0" sz="1400" spc="69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69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670">
                <a:latin typeface="Cambria Math"/>
                <a:cs typeface="Cambria Math"/>
              </a:rPr>
              <a:t> </a:t>
            </a:r>
            <a:r>
              <a:rPr dirty="0" sz="1400" spc="30">
                <a:latin typeface="Cambria Math"/>
                <a:cs typeface="Cambria Math"/>
              </a:rPr>
              <a:t> </a:t>
            </a:r>
            <a:r>
              <a:rPr dirty="0" sz="1400" spc="69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lvl="1" marL="697865" indent="-228600">
              <a:lnSpc>
                <a:spcPct val="100000"/>
              </a:lnSpc>
              <a:spcBef>
                <a:spcPts val="1285"/>
              </a:spcBef>
              <a:buFont typeface="Wingdings"/>
              <a:buChar char=""/>
              <a:tabLst>
                <a:tab pos="698500" algn="l"/>
              </a:tabLst>
            </a:pPr>
            <a:r>
              <a:rPr dirty="0" u="heavy" sz="1600" spc="-5" b="1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Programmable Logic</a:t>
            </a:r>
            <a:r>
              <a:rPr dirty="0" u="heavy" sz="1600" spc="-10" b="1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heavy" sz="1600" spc="-5" b="1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Array</a:t>
            </a:r>
            <a:endParaRPr sz="1600">
              <a:latin typeface="Times New Roman"/>
              <a:cs typeface="Times New Roman"/>
            </a:endParaRPr>
          </a:p>
          <a:p>
            <a:pPr algn="just" marL="12700" marR="5080" indent="281305">
              <a:lnSpc>
                <a:spcPct val="138200"/>
              </a:lnSpc>
              <a:spcBef>
                <a:spcPts val="630"/>
              </a:spcBef>
            </a:pPr>
            <a:r>
              <a:rPr dirty="0" sz="1400" spc="-95">
                <a:latin typeface="Arial"/>
                <a:cs typeface="Arial"/>
              </a:rPr>
              <a:t>A </a:t>
            </a:r>
            <a:r>
              <a:rPr dirty="0" sz="1400" spc="-80">
                <a:latin typeface="Arial"/>
                <a:cs typeface="Arial"/>
              </a:rPr>
              <a:t>programmable </a:t>
            </a:r>
            <a:r>
              <a:rPr dirty="0" sz="1400" spc="-60">
                <a:latin typeface="Arial"/>
                <a:cs typeface="Arial"/>
              </a:rPr>
              <a:t>logic </a:t>
            </a:r>
            <a:r>
              <a:rPr dirty="0" sz="1400" spc="-65">
                <a:latin typeface="Arial"/>
                <a:cs typeface="Arial"/>
              </a:rPr>
              <a:t>array (PLA) </a:t>
            </a:r>
            <a:r>
              <a:rPr dirty="0" sz="1400" spc="-75">
                <a:latin typeface="Arial"/>
                <a:cs typeface="Arial"/>
              </a:rPr>
              <a:t>enables </a:t>
            </a:r>
            <a:r>
              <a:rPr dirty="0" sz="1400" spc="-65">
                <a:latin typeface="Arial"/>
                <a:cs typeface="Arial"/>
              </a:rPr>
              <a:t>logic </a:t>
            </a:r>
            <a:r>
              <a:rPr dirty="0" sz="1400" spc="-70">
                <a:latin typeface="Arial"/>
                <a:cs typeface="Arial"/>
              </a:rPr>
              <a:t>functions </a:t>
            </a:r>
            <a:r>
              <a:rPr dirty="0" sz="1400" spc="-75">
                <a:latin typeface="Arial"/>
                <a:cs typeface="Arial"/>
              </a:rPr>
              <a:t>expressed  </a:t>
            </a:r>
            <a:r>
              <a:rPr dirty="0" sz="1400" spc="-60">
                <a:latin typeface="Arial"/>
                <a:cs typeface="Arial"/>
              </a:rPr>
              <a:t>in </a:t>
            </a:r>
            <a:r>
              <a:rPr dirty="0" sz="1400" spc="-30">
                <a:latin typeface="Arial"/>
                <a:cs typeface="Arial"/>
              </a:rPr>
              <a:t>sum-of-products </a:t>
            </a:r>
            <a:r>
              <a:rPr dirty="0" sz="1400" spc="-70">
                <a:latin typeface="Arial"/>
                <a:cs typeface="Arial"/>
              </a:rPr>
              <a:t>form</a:t>
            </a:r>
            <a:r>
              <a:rPr dirty="0" sz="1400" spc="245">
                <a:latin typeface="Arial"/>
                <a:cs typeface="Arial"/>
              </a:rPr>
              <a:t> </a:t>
            </a:r>
            <a:r>
              <a:rPr dirty="0" sz="1400" spc="-60">
                <a:latin typeface="Arial"/>
                <a:cs typeface="Arial"/>
              </a:rPr>
              <a:t>to </a:t>
            </a:r>
            <a:r>
              <a:rPr dirty="0" sz="1400" spc="-85">
                <a:latin typeface="Arial"/>
                <a:cs typeface="Arial"/>
              </a:rPr>
              <a:t>be </a:t>
            </a:r>
            <a:r>
              <a:rPr dirty="0" sz="1400" spc="-80">
                <a:latin typeface="Arial"/>
                <a:cs typeface="Arial"/>
              </a:rPr>
              <a:t>implemented </a:t>
            </a:r>
            <a:r>
              <a:rPr dirty="0" sz="1400" spc="-45">
                <a:latin typeface="Arial"/>
                <a:cs typeface="Arial"/>
              </a:rPr>
              <a:t>directly. </a:t>
            </a:r>
            <a:r>
              <a:rPr dirty="0" sz="1400" spc="-40">
                <a:latin typeface="Arial"/>
                <a:cs typeface="Arial"/>
              </a:rPr>
              <a:t>It </a:t>
            </a:r>
            <a:r>
              <a:rPr dirty="0" sz="1400" spc="-55">
                <a:latin typeface="Arial"/>
                <a:cs typeface="Arial"/>
              </a:rPr>
              <a:t>is </a:t>
            </a:r>
            <a:r>
              <a:rPr dirty="0" sz="1400" spc="-65">
                <a:latin typeface="Arial"/>
                <a:cs typeface="Arial"/>
              </a:rPr>
              <a:t>similar </a:t>
            </a:r>
            <a:r>
              <a:rPr dirty="0" sz="1400" spc="-60">
                <a:latin typeface="Arial"/>
                <a:cs typeface="Arial"/>
              </a:rPr>
              <a:t>in  </a:t>
            </a:r>
            <a:r>
              <a:rPr dirty="0" sz="1400" spc="-75">
                <a:latin typeface="Arial"/>
                <a:cs typeface="Arial"/>
              </a:rPr>
              <a:t>concept </a:t>
            </a:r>
            <a:r>
              <a:rPr dirty="0" sz="1400" spc="-70">
                <a:latin typeface="Arial"/>
                <a:cs typeface="Arial"/>
              </a:rPr>
              <a:t>to </a:t>
            </a:r>
            <a:r>
              <a:rPr dirty="0" sz="1400" spc="-80">
                <a:latin typeface="Arial"/>
                <a:cs typeface="Arial"/>
              </a:rPr>
              <a:t>a PROM. </a:t>
            </a:r>
            <a:r>
              <a:rPr dirty="0" sz="1400" spc="-75">
                <a:latin typeface="Arial"/>
                <a:cs typeface="Arial"/>
              </a:rPr>
              <a:t>However, </a:t>
            </a:r>
            <a:r>
              <a:rPr dirty="0" sz="1400" spc="-65">
                <a:latin typeface="Arial"/>
                <a:cs typeface="Arial"/>
              </a:rPr>
              <a:t>unlike </a:t>
            </a:r>
            <a:r>
              <a:rPr dirty="0" sz="1400" spc="-80">
                <a:latin typeface="Arial"/>
                <a:cs typeface="Arial"/>
              </a:rPr>
              <a:t>a </a:t>
            </a:r>
            <a:r>
              <a:rPr dirty="0" sz="1400" spc="-95">
                <a:latin typeface="Arial"/>
                <a:cs typeface="Arial"/>
              </a:rPr>
              <a:t>PROM,  </a:t>
            </a:r>
            <a:r>
              <a:rPr dirty="0" sz="1400" spc="-70">
                <a:latin typeface="Arial"/>
                <a:cs typeface="Arial"/>
              </a:rPr>
              <a:t>the </a:t>
            </a:r>
            <a:r>
              <a:rPr dirty="0" sz="1400" spc="-95">
                <a:latin typeface="Arial"/>
                <a:cs typeface="Arial"/>
              </a:rPr>
              <a:t>PLA  </a:t>
            </a:r>
            <a:r>
              <a:rPr dirty="0" sz="1400" spc="-80">
                <a:latin typeface="Arial"/>
                <a:cs typeface="Arial"/>
              </a:rPr>
              <a:t>does </a:t>
            </a:r>
            <a:r>
              <a:rPr dirty="0" sz="1400" spc="-70">
                <a:latin typeface="Arial"/>
                <a:cs typeface="Arial"/>
              </a:rPr>
              <a:t>not  provide </a:t>
            </a:r>
            <a:r>
              <a:rPr dirty="0" sz="1400" spc="-45">
                <a:latin typeface="Arial"/>
                <a:cs typeface="Arial"/>
              </a:rPr>
              <a:t>full </a:t>
            </a:r>
            <a:r>
              <a:rPr dirty="0" sz="1400" spc="-75">
                <a:latin typeface="Arial"/>
                <a:cs typeface="Arial"/>
              </a:rPr>
              <a:t>decoding </a:t>
            </a:r>
            <a:r>
              <a:rPr dirty="0" sz="1400" spc="-60">
                <a:latin typeface="Arial"/>
                <a:cs typeface="Arial"/>
              </a:rPr>
              <a:t>of </a:t>
            </a:r>
            <a:r>
              <a:rPr dirty="0" sz="1400" spc="-65">
                <a:latin typeface="Arial"/>
                <a:cs typeface="Arial"/>
              </a:rPr>
              <a:t>the input </a:t>
            </a:r>
            <a:r>
              <a:rPr dirty="0" sz="1400" spc="-70">
                <a:latin typeface="Arial"/>
                <a:cs typeface="Arial"/>
              </a:rPr>
              <a:t>variables </a:t>
            </a:r>
            <a:r>
              <a:rPr dirty="0" sz="1400" spc="-80">
                <a:latin typeface="Arial"/>
                <a:cs typeface="Arial"/>
              </a:rPr>
              <a:t>and does </a:t>
            </a:r>
            <a:r>
              <a:rPr dirty="0" sz="1400" spc="-70">
                <a:latin typeface="Arial"/>
                <a:cs typeface="Arial"/>
              </a:rPr>
              <a:t>not </a:t>
            </a:r>
            <a:r>
              <a:rPr dirty="0" sz="1400" spc="-75">
                <a:latin typeface="Arial"/>
                <a:cs typeface="Arial"/>
              </a:rPr>
              <a:t>generate </a:t>
            </a:r>
            <a:r>
              <a:rPr dirty="0" sz="1400" spc="-50">
                <a:latin typeface="Arial"/>
                <a:cs typeface="Arial"/>
              </a:rPr>
              <a:t>all  </a:t>
            </a:r>
            <a:r>
              <a:rPr dirty="0" sz="1400" spc="-70">
                <a:latin typeface="Arial"/>
                <a:cs typeface="Arial"/>
              </a:rPr>
              <a:t>possible </a:t>
            </a:r>
            <a:r>
              <a:rPr dirty="0" sz="1400" spc="-60">
                <a:latin typeface="Arial"/>
                <a:cs typeface="Arial"/>
              </a:rPr>
              <a:t>minterms. </a:t>
            </a:r>
            <a:r>
              <a:rPr dirty="0" sz="1400" spc="-75">
                <a:latin typeface="Arial"/>
                <a:cs typeface="Arial"/>
              </a:rPr>
              <a:t>While </a:t>
            </a:r>
            <a:r>
              <a:rPr dirty="0" sz="1400" spc="-80">
                <a:latin typeface="Arial"/>
                <a:cs typeface="Arial"/>
              </a:rPr>
              <a:t>a </a:t>
            </a:r>
            <a:r>
              <a:rPr dirty="0" sz="1400" spc="-110">
                <a:latin typeface="Arial"/>
                <a:cs typeface="Arial"/>
              </a:rPr>
              <a:t>PROM </a:t>
            </a:r>
            <a:r>
              <a:rPr dirty="0" sz="1400" spc="-80">
                <a:latin typeface="Arial"/>
                <a:cs typeface="Arial"/>
              </a:rPr>
              <a:t>has a </a:t>
            </a:r>
            <a:r>
              <a:rPr dirty="0" sz="1400" spc="-65">
                <a:latin typeface="Arial"/>
                <a:cs typeface="Arial"/>
              </a:rPr>
              <a:t>fixed </a:t>
            </a:r>
            <a:r>
              <a:rPr dirty="0" sz="1400" spc="-100">
                <a:latin typeface="Arial"/>
                <a:cs typeface="Arial"/>
              </a:rPr>
              <a:t>AND </a:t>
            </a:r>
            <a:r>
              <a:rPr dirty="0" sz="1400" spc="-70">
                <a:latin typeface="Arial"/>
                <a:cs typeface="Arial"/>
              </a:rPr>
              <a:t>gate array </a:t>
            </a:r>
            <a:r>
              <a:rPr dirty="0" sz="1400" spc="-60">
                <a:latin typeface="Arial"/>
                <a:cs typeface="Arial"/>
              </a:rPr>
              <a:t>at </a:t>
            </a:r>
            <a:r>
              <a:rPr dirty="0" sz="1400" spc="-70">
                <a:latin typeface="Arial"/>
                <a:cs typeface="Arial"/>
              </a:rPr>
              <a:t>the  </a:t>
            </a:r>
            <a:r>
              <a:rPr dirty="0" sz="1400" spc="-65">
                <a:latin typeface="Arial"/>
                <a:cs typeface="Arial"/>
              </a:rPr>
              <a:t>input </a:t>
            </a:r>
            <a:r>
              <a:rPr dirty="0" sz="1400" spc="-85">
                <a:latin typeface="Arial"/>
                <a:cs typeface="Arial"/>
              </a:rPr>
              <a:t>and </a:t>
            </a:r>
            <a:r>
              <a:rPr dirty="0" sz="1400" spc="-80">
                <a:latin typeface="Arial"/>
                <a:cs typeface="Arial"/>
              </a:rPr>
              <a:t>a programmable </a:t>
            </a:r>
            <a:r>
              <a:rPr dirty="0" sz="1400" spc="-105">
                <a:latin typeface="Arial"/>
                <a:cs typeface="Arial"/>
              </a:rPr>
              <a:t>OR </a:t>
            </a:r>
            <a:r>
              <a:rPr dirty="0" sz="1400" spc="-70">
                <a:latin typeface="Arial"/>
                <a:cs typeface="Arial"/>
              </a:rPr>
              <a:t>gate array </a:t>
            </a:r>
            <a:r>
              <a:rPr dirty="0" sz="1400" spc="-60">
                <a:latin typeface="Arial"/>
                <a:cs typeface="Arial"/>
              </a:rPr>
              <a:t>at </a:t>
            </a:r>
            <a:r>
              <a:rPr dirty="0" sz="1400" spc="-70">
                <a:latin typeface="Arial"/>
                <a:cs typeface="Arial"/>
              </a:rPr>
              <a:t>the </a:t>
            </a:r>
            <a:r>
              <a:rPr dirty="0" sz="1400" spc="-65">
                <a:latin typeface="Arial"/>
                <a:cs typeface="Arial"/>
              </a:rPr>
              <a:t>output, </a:t>
            </a:r>
            <a:r>
              <a:rPr dirty="0" sz="1400" spc="-80">
                <a:latin typeface="Arial"/>
                <a:cs typeface="Arial"/>
              </a:rPr>
              <a:t>a </a:t>
            </a:r>
            <a:r>
              <a:rPr dirty="0" sz="1400" spc="-95">
                <a:latin typeface="Arial"/>
                <a:cs typeface="Arial"/>
              </a:rPr>
              <a:t>PLA </a:t>
            </a:r>
            <a:r>
              <a:rPr dirty="0" sz="1400" spc="-75">
                <a:latin typeface="Arial"/>
                <a:cs typeface="Arial"/>
              </a:rPr>
              <a:t>device  </a:t>
            </a:r>
            <a:r>
              <a:rPr dirty="0" sz="1400" spc="-80">
                <a:latin typeface="Arial"/>
                <a:cs typeface="Arial"/>
              </a:rPr>
              <a:t>has a programmable </a:t>
            </a:r>
            <a:r>
              <a:rPr dirty="0" sz="1400" spc="-100">
                <a:latin typeface="Arial"/>
                <a:cs typeface="Arial"/>
              </a:rPr>
              <a:t>AND </a:t>
            </a:r>
            <a:r>
              <a:rPr dirty="0" sz="1400" spc="-75">
                <a:latin typeface="Arial"/>
                <a:cs typeface="Arial"/>
              </a:rPr>
              <a:t>gate </a:t>
            </a:r>
            <a:r>
              <a:rPr dirty="0" sz="1400" spc="-70">
                <a:latin typeface="Arial"/>
                <a:cs typeface="Arial"/>
              </a:rPr>
              <a:t>array </a:t>
            </a:r>
            <a:r>
              <a:rPr dirty="0" sz="1400" spc="-60">
                <a:latin typeface="Arial"/>
                <a:cs typeface="Arial"/>
              </a:rPr>
              <a:t>at </a:t>
            </a:r>
            <a:r>
              <a:rPr dirty="0" sz="1400" spc="-70">
                <a:latin typeface="Arial"/>
                <a:cs typeface="Arial"/>
              </a:rPr>
              <a:t>the </a:t>
            </a:r>
            <a:r>
              <a:rPr dirty="0" sz="1400" spc="-65">
                <a:latin typeface="Arial"/>
                <a:cs typeface="Arial"/>
              </a:rPr>
              <a:t>input </a:t>
            </a:r>
            <a:r>
              <a:rPr dirty="0" sz="1400" spc="-80">
                <a:latin typeface="Arial"/>
                <a:cs typeface="Arial"/>
              </a:rPr>
              <a:t>and a programmable  </a:t>
            </a:r>
            <a:r>
              <a:rPr dirty="0" sz="1400" spc="-105">
                <a:latin typeface="Arial"/>
                <a:cs typeface="Arial"/>
              </a:rPr>
              <a:t>OR </a:t>
            </a:r>
            <a:r>
              <a:rPr dirty="0" sz="1400" spc="-70">
                <a:latin typeface="Arial"/>
                <a:cs typeface="Arial"/>
              </a:rPr>
              <a:t>gate </a:t>
            </a:r>
            <a:r>
              <a:rPr dirty="0" sz="1400" spc="-65">
                <a:latin typeface="Arial"/>
                <a:cs typeface="Arial"/>
              </a:rPr>
              <a:t>array </a:t>
            </a:r>
            <a:r>
              <a:rPr dirty="0" sz="1400" spc="-60">
                <a:latin typeface="Arial"/>
                <a:cs typeface="Arial"/>
              </a:rPr>
              <a:t>at </a:t>
            </a:r>
            <a:r>
              <a:rPr dirty="0" sz="1400" spc="-70">
                <a:latin typeface="Arial"/>
                <a:cs typeface="Arial"/>
              </a:rPr>
              <a:t>the </a:t>
            </a:r>
            <a:r>
              <a:rPr dirty="0" sz="1400" spc="-50">
                <a:latin typeface="Arial"/>
                <a:cs typeface="Arial"/>
              </a:rPr>
              <a:t>output. </a:t>
            </a:r>
            <a:r>
              <a:rPr dirty="0" sz="1400" spc="-60">
                <a:latin typeface="Arial"/>
                <a:cs typeface="Arial"/>
              </a:rPr>
              <a:t>In </a:t>
            </a:r>
            <a:r>
              <a:rPr dirty="0" sz="1400" spc="-80">
                <a:latin typeface="Arial"/>
                <a:cs typeface="Arial"/>
              </a:rPr>
              <a:t>a </a:t>
            </a:r>
            <a:r>
              <a:rPr dirty="0" sz="1400" spc="-90">
                <a:latin typeface="Arial"/>
                <a:cs typeface="Arial"/>
              </a:rPr>
              <a:t>PLA </a:t>
            </a:r>
            <a:r>
              <a:rPr dirty="0" sz="1400" spc="-70">
                <a:latin typeface="Arial"/>
                <a:cs typeface="Arial"/>
              </a:rPr>
              <a:t>device, </a:t>
            </a:r>
            <a:r>
              <a:rPr dirty="0" sz="1400" spc="-80">
                <a:latin typeface="Arial"/>
                <a:cs typeface="Arial"/>
              </a:rPr>
              <a:t>each </a:t>
            </a:r>
            <a:r>
              <a:rPr dirty="0" sz="1400" spc="-60">
                <a:latin typeface="Arial"/>
                <a:cs typeface="Arial"/>
              </a:rPr>
              <a:t>of </a:t>
            </a:r>
            <a:r>
              <a:rPr dirty="0" sz="1400" spc="-70">
                <a:latin typeface="Arial"/>
                <a:cs typeface="Arial"/>
              </a:rPr>
              <a:t>the </a:t>
            </a:r>
            <a:r>
              <a:rPr dirty="0" sz="1400" spc="-75">
                <a:latin typeface="Arial"/>
                <a:cs typeface="Arial"/>
              </a:rPr>
              <a:t>product terms  </a:t>
            </a:r>
            <a:r>
              <a:rPr dirty="0" sz="1400" spc="-60">
                <a:latin typeface="Arial"/>
                <a:cs typeface="Arial"/>
              </a:rPr>
              <a:t>of </a:t>
            </a:r>
            <a:r>
              <a:rPr dirty="0" sz="1400" spc="-70">
                <a:latin typeface="Arial"/>
                <a:cs typeface="Arial"/>
              </a:rPr>
              <a:t>the given </a:t>
            </a:r>
            <a:r>
              <a:rPr dirty="0" sz="1400" spc="-80">
                <a:latin typeface="Arial"/>
                <a:cs typeface="Arial"/>
              </a:rPr>
              <a:t>Boolean </a:t>
            </a:r>
            <a:r>
              <a:rPr dirty="0" sz="1400" spc="-65">
                <a:latin typeface="Arial"/>
                <a:cs typeface="Arial"/>
              </a:rPr>
              <a:t>function </a:t>
            </a:r>
            <a:r>
              <a:rPr dirty="0" sz="1400" spc="-55">
                <a:latin typeface="Arial"/>
                <a:cs typeface="Arial"/>
              </a:rPr>
              <a:t>is </a:t>
            </a:r>
            <a:r>
              <a:rPr dirty="0" sz="1400" spc="-75">
                <a:latin typeface="Arial"/>
                <a:cs typeface="Arial"/>
              </a:rPr>
              <a:t>generated by </a:t>
            </a:r>
            <a:r>
              <a:rPr dirty="0" sz="1400" spc="-85">
                <a:latin typeface="Arial"/>
                <a:cs typeface="Arial"/>
              </a:rPr>
              <a:t>an </a:t>
            </a:r>
            <a:r>
              <a:rPr dirty="0" sz="1400" spc="-100">
                <a:latin typeface="Arial"/>
                <a:cs typeface="Arial"/>
              </a:rPr>
              <a:t>AND </a:t>
            </a:r>
            <a:r>
              <a:rPr dirty="0" sz="1400" spc="-75">
                <a:latin typeface="Arial"/>
                <a:cs typeface="Arial"/>
              </a:rPr>
              <a:t>gate which </a:t>
            </a:r>
            <a:r>
              <a:rPr dirty="0" sz="1400" spc="-80">
                <a:latin typeface="Arial"/>
                <a:cs typeface="Arial"/>
              </a:rPr>
              <a:t>can  be </a:t>
            </a:r>
            <a:r>
              <a:rPr dirty="0" sz="1400" spc="-85">
                <a:latin typeface="Arial"/>
                <a:cs typeface="Arial"/>
              </a:rPr>
              <a:t>programmed </a:t>
            </a:r>
            <a:r>
              <a:rPr dirty="0" sz="1400" spc="-60">
                <a:latin typeface="Arial"/>
                <a:cs typeface="Arial"/>
              </a:rPr>
              <a:t>to </a:t>
            </a:r>
            <a:r>
              <a:rPr dirty="0" sz="1400" spc="-70">
                <a:latin typeface="Arial"/>
                <a:cs typeface="Arial"/>
              </a:rPr>
              <a:t>form</a:t>
            </a:r>
            <a:r>
              <a:rPr dirty="0" sz="1400" spc="245">
                <a:latin typeface="Arial"/>
                <a:cs typeface="Arial"/>
              </a:rPr>
              <a:t> </a:t>
            </a:r>
            <a:r>
              <a:rPr dirty="0" sz="1400" spc="-70">
                <a:latin typeface="Arial"/>
                <a:cs typeface="Arial"/>
              </a:rPr>
              <a:t>the  </a:t>
            </a:r>
            <a:r>
              <a:rPr dirty="0" sz="1400" spc="-100">
                <a:latin typeface="Arial"/>
                <a:cs typeface="Arial"/>
              </a:rPr>
              <a:t>AND </a:t>
            </a:r>
            <a:r>
              <a:rPr dirty="0" sz="1400" spc="-60">
                <a:latin typeface="Arial"/>
                <a:cs typeface="Arial"/>
              </a:rPr>
              <a:t>of </a:t>
            </a:r>
            <a:r>
              <a:rPr dirty="0" sz="1400" spc="-80">
                <a:latin typeface="Arial"/>
                <a:cs typeface="Arial"/>
              </a:rPr>
              <a:t>any </a:t>
            </a:r>
            <a:r>
              <a:rPr dirty="0" sz="1400" spc="-75">
                <a:latin typeface="Arial"/>
                <a:cs typeface="Arial"/>
              </a:rPr>
              <a:t>subset </a:t>
            </a:r>
            <a:r>
              <a:rPr dirty="0" sz="1400" spc="-60">
                <a:latin typeface="Arial"/>
                <a:cs typeface="Arial"/>
              </a:rPr>
              <a:t>of </a:t>
            </a:r>
            <a:r>
              <a:rPr dirty="0" sz="1400" spc="-65">
                <a:latin typeface="Arial"/>
                <a:cs typeface="Arial"/>
              </a:rPr>
              <a:t>inputs or </a:t>
            </a:r>
            <a:r>
              <a:rPr dirty="0" sz="1400" spc="-60">
                <a:latin typeface="Arial"/>
                <a:cs typeface="Arial"/>
              </a:rPr>
              <a:t>their  </a:t>
            </a:r>
            <a:r>
              <a:rPr dirty="0" sz="1400" spc="-70">
                <a:latin typeface="Arial"/>
                <a:cs typeface="Arial"/>
              </a:rPr>
              <a:t>complements. </a:t>
            </a:r>
            <a:r>
              <a:rPr dirty="0" sz="1400" spc="-80">
                <a:latin typeface="Arial"/>
                <a:cs typeface="Arial"/>
              </a:rPr>
              <a:t>The </a:t>
            </a:r>
            <a:r>
              <a:rPr dirty="0" sz="1400" spc="-70">
                <a:latin typeface="Arial"/>
                <a:cs typeface="Arial"/>
              </a:rPr>
              <a:t>product </a:t>
            </a:r>
            <a:r>
              <a:rPr dirty="0" sz="1400" spc="-75">
                <a:latin typeface="Arial"/>
                <a:cs typeface="Arial"/>
              </a:rPr>
              <a:t>terms so </a:t>
            </a:r>
            <a:r>
              <a:rPr dirty="0" sz="1400" spc="-80">
                <a:latin typeface="Arial"/>
                <a:cs typeface="Arial"/>
              </a:rPr>
              <a:t>produced can be </a:t>
            </a:r>
            <a:r>
              <a:rPr dirty="0" sz="1400" spc="-95">
                <a:latin typeface="Arial"/>
                <a:cs typeface="Arial"/>
              </a:rPr>
              <a:t>summed </a:t>
            </a:r>
            <a:r>
              <a:rPr dirty="0" sz="1400" spc="-80">
                <a:latin typeface="Arial"/>
                <a:cs typeface="Arial"/>
              </a:rPr>
              <a:t>up </a:t>
            </a:r>
            <a:r>
              <a:rPr dirty="0" sz="1400" spc="-60">
                <a:latin typeface="Arial"/>
                <a:cs typeface="Arial"/>
              </a:rPr>
              <a:t>in </a:t>
            </a:r>
            <a:r>
              <a:rPr dirty="0" sz="1400" spc="-80">
                <a:latin typeface="Arial"/>
                <a:cs typeface="Arial"/>
              </a:rPr>
              <a:t>an  </a:t>
            </a:r>
            <a:r>
              <a:rPr dirty="0" sz="1400" spc="-65">
                <a:latin typeface="Arial"/>
                <a:cs typeface="Arial"/>
              </a:rPr>
              <a:t>array </a:t>
            </a:r>
            <a:r>
              <a:rPr dirty="0" sz="1400" spc="-60">
                <a:latin typeface="Arial"/>
                <a:cs typeface="Arial"/>
              </a:rPr>
              <a:t>of </a:t>
            </a:r>
            <a:r>
              <a:rPr dirty="0" sz="1400" spc="-80">
                <a:latin typeface="Arial"/>
                <a:cs typeface="Arial"/>
              </a:rPr>
              <a:t>programmable </a:t>
            </a:r>
            <a:r>
              <a:rPr dirty="0" sz="1400" spc="-105">
                <a:latin typeface="Arial"/>
                <a:cs typeface="Arial"/>
              </a:rPr>
              <a:t>OR </a:t>
            </a:r>
            <a:r>
              <a:rPr dirty="0" sz="1400" spc="-50">
                <a:latin typeface="Arial"/>
                <a:cs typeface="Arial"/>
              </a:rPr>
              <a:t>gates. </a:t>
            </a:r>
            <a:r>
              <a:rPr dirty="0" sz="1400" spc="-70">
                <a:latin typeface="Arial"/>
                <a:cs typeface="Arial"/>
              </a:rPr>
              <a:t>Figure </a:t>
            </a:r>
            <a:r>
              <a:rPr dirty="0" sz="1400" spc="-45">
                <a:latin typeface="Arial"/>
                <a:cs typeface="Arial"/>
              </a:rPr>
              <a:t>5  </a:t>
            </a:r>
            <a:r>
              <a:rPr dirty="0" sz="1400" spc="-85">
                <a:latin typeface="Arial"/>
                <a:cs typeface="Arial"/>
              </a:rPr>
              <a:t>shows </a:t>
            </a:r>
            <a:r>
              <a:rPr dirty="0" sz="1400" spc="-70">
                <a:latin typeface="Arial"/>
                <a:cs typeface="Arial"/>
              </a:rPr>
              <a:t>the</a:t>
            </a:r>
            <a:r>
              <a:rPr dirty="0" sz="1400" spc="245">
                <a:latin typeface="Arial"/>
                <a:cs typeface="Arial"/>
              </a:rPr>
              <a:t> </a:t>
            </a:r>
            <a:r>
              <a:rPr dirty="0" sz="1400" spc="-60">
                <a:latin typeface="Arial"/>
                <a:cs typeface="Arial"/>
              </a:rPr>
              <a:t>internal  </a:t>
            </a:r>
            <a:r>
              <a:rPr dirty="0" sz="1400" spc="-65">
                <a:latin typeface="Arial"/>
                <a:cs typeface="Arial"/>
              </a:rPr>
              <a:t>architecture </a:t>
            </a:r>
            <a:r>
              <a:rPr dirty="0" sz="1400" spc="-60">
                <a:latin typeface="Arial"/>
                <a:cs typeface="Arial"/>
              </a:rPr>
              <a:t>of </a:t>
            </a:r>
            <a:r>
              <a:rPr dirty="0" sz="1400" spc="-80">
                <a:latin typeface="Arial"/>
                <a:cs typeface="Arial"/>
              </a:rPr>
              <a:t>a </a:t>
            </a:r>
            <a:r>
              <a:rPr dirty="0" sz="1400" spc="-90">
                <a:latin typeface="Arial"/>
                <a:cs typeface="Arial"/>
              </a:rPr>
              <a:t>PLA </a:t>
            </a:r>
            <a:r>
              <a:rPr dirty="0" sz="1400" spc="-75">
                <a:latin typeface="Arial"/>
                <a:cs typeface="Arial"/>
              </a:rPr>
              <a:t>device </a:t>
            </a:r>
            <a:r>
              <a:rPr dirty="0" sz="1400" spc="-65">
                <a:latin typeface="Arial"/>
                <a:cs typeface="Arial"/>
              </a:rPr>
              <a:t>with four </a:t>
            </a:r>
            <a:r>
              <a:rPr dirty="0" sz="1400" spc="-70">
                <a:latin typeface="Arial"/>
                <a:cs typeface="Arial"/>
              </a:rPr>
              <a:t>input </a:t>
            </a:r>
            <a:r>
              <a:rPr dirty="0" sz="1400" spc="-60">
                <a:latin typeface="Arial"/>
                <a:cs typeface="Arial"/>
              </a:rPr>
              <a:t>lines, </a:t>
            </a:r>
            <a:r>
              <a:rPr dirty="0" sz="1400" spc="-65">
                <a:latin typeface="Arial"/>
                <a:cs typeface="Arial"/>
              </a:rPr>
              <a:t>eight </a:t>
            </a:r>
            <a:r>
              <a:rPr dirty="0" sz="1400" spc="-70">
                <a:latin typeface="Arial"/>
                <a:cs typeface="Arial"/>
              </a:rPr>
              <a:t>product </a:t>
            </a:r>
            <a:r>
              <a:rPr dirty="0" sz="1400" spc="-60">
                <a:latin typeface="Arial"/>
                <a:cs typeface="Arial"/>
              </a:rPr>
              <a:t>lines </a:t>
            </a:r>
            <a:r>
              <a:rPr dirty="0" sz="1400" spc="-80">
                <a:latin typeface="Arial"/>
                <a:cs typeface="Arial"/>
              </a:rPr>
              <a:t>and  </a:t>
            </a:r>
            <a:r>
              <a:rPr dirty="0" sz="1400" spc="-60">
                <a:latin typeface="Arial"/>
                <a:cs typeface="Arial"/>
              </a:rPr>
              <a:t>four </a:t>
            </a:r>
            <a:r>
              <a:rPr dirty="0" sz="1400" spc="-70">
                <a:latin typeface="Arial"/>
                <a:cs typeface="Arial"/>
              </a:rPr>
              <a:t>output </a:t>
            </a:r>
            <a:r>
              <a:rPr dirty="0" sz="1400" spc="-45">
                <a:latin typeface="Arial"/>
                <a:cs typeface="Arial"/>
              </a:rPr>
              <a:t>lines. </a:t>
            </a:r>
            <a:r>
              <a:rPr dirty="0" sz="1400" spc="-80">
                <a:latin typeface="Arial"/>
                <a:cs typeface="Arial"/>
              </a:rPr>
              <a:t>That </a:t>
            </a:r>
            <a:r>
              <a:rPr dirty="0" sz="1400" spc="-50">
                <a:latin typeface="Arial"/>
                <a:cs typeface="Arial"/>
              </a:rPr>
              <a:t>is, </a:t>
            </a:r>
            <a:r>
              <a:rPr dirty="0" sz="1400" spc="-70">
                <a:latin typeface="Arial"/>
                <a:cs typeface="Arial"/>
              </a:rPr>
              <a:t>the </a:t>
            </a:r>
            <a:r>
              <a:rPr dirty="0" sz="1400" spc="-80">
                <a:latin typeface="Arial"/>
                <a:cs typeface="Arial"/>
              </a:rPr>
              <a:t>programmable </a:t>
            </a:r>
            <a:r>
              <a:rPr dirty="0" sz="1400" spc="-105">
                <a:latin typeface="Arial"/>
                <a:cs typeface="Arial"/>
              </a:rPr>
              <a:t>AND </a:t>
            </a:r>
            <a:r>
              <a:rPr dirty="0" sz="1400" spc="-75">
                <a:latin typeface="Arial"/>
                <a:cs typeface="Arial"/>
              </a:rPr>
              <a:t>gate </a:t>
            </a:r>
            <a:r>
              <a:rPr dirty="0" sz="1400" spc="-65">
                <a:latin typeface="Arial"/>
                <a:cs typeface="Arial"/>
              </a:rPr>
              <a:t>array </a:t>
            </a:r>
            <a:r>
              <a:rPr dirty="0" sz="1400" spc="-80">
                <a:latin typeface="Arial"/>
                <a:cs typeface="Arial"/>
              </a:rPr>
              <a:t>has</a:t>
            </a:r>
            <a:r>
              <a:rPr dirty="0" sz="1400" spc="-25">
                <a:latin typeface="Arial"/>
                <a:cs typeface="Arial"/>
              </a:rPr>
              <a:t> </a:t>
            </a:r>
            <a:r>
              <a:rPr dirty="0" sz="1400" spc="-65">
                <a:latin typeface="Arial"/>
                <a:cs typeface="Arial"/>
              </a:rPr>
              <a:t>eight</a:t>
            </a:r>
            <a:endParaRPr sz="140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312902" y="304799"/>
            <a:ext cx="6937781" cy="1007772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614"/>
              </a:lnSpc>
            </a:pPr>
            <a:fld id="{81D60167-4931-47E6-BA6A-407CBD079E47}" type="slidenum">
              <a:rPr dirty="0" spc="-5"/>
              <a:t>1</a:t>
            </a:fld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Hussien</dc:creator>
  <dcterms:created xsi:type="dcterms:W3CDTF">2018-11-10T07:35:50Z</dcterms:created>
  <dcterms:modified xsi:type="dcterms:W3CDTF">2018-11-10T07:35:50Z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2016-11-03T00:00:00Z</vt:filetime>
  </property>
  <property fmtid="{D5CDD505-2E9C-101B-9397-08002B2CF9AE}" pid="3" name="Creator">
    <vt:lpwstr>Microsoft® Word 2010</vt:lpwstr>
  </property>
  <property fmtid="{D5CDD505-2E9C-101B-9397-08002B2CF9AE}" pid="4" name="LastSaved">
    <vt:filetime>2018-11-10T00:00:00Z</vt:filetime>
  </property>
</Properties>
</file>